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 id="2147483669" r:id="rId3"/>
  </p:sldMasterIdLst>
  <p:notesMasterIdLst>
    <p:notesMasterId r:id="rId21"/>
  </p:notesMasterIdLst>
  <p:sldIdLst>
    <p:sldId id="256" r:id="rId4"/>
    <p:sldId id="257" r:id="rId5"/>
    <p:sldId id="258" r:id="rId6"/>
    <p:sldId id="259" r:id="rId7"/>
    <p:sldId id="260" r:id="rId8"/>
    <p:sldId id="261" r:id="rId9"/>
    <p:sldId id="262" r:id="rId10"/>
    <p:sldId id="279" r:id="rId11"/>
    <p:sldId id="263" r:id="rId12"/>
    <p:sldId id="264" r:id="rId13"/>
    <p:sldId id="265" r:id="rId14"/>
    <p:sldId id="266" r:id="rId15"/>
    <p:sldId id="267" r:id="rId16"/>
    <p:sldId id="280" r:id="rId17"/>
    <p:sldId id="277" r:id="rId18"/>
    <p:sldId id="281" r:id="rId19"/>
    <p:sldId id="274" r:id="rId20"/>
  </p:sldIdLst>
  <p:sldSz cx="12192000" cy="6858000"/>
  <p:notesSz cx="6858000" cy="9144000"/>
  <p:embeddedFontLst>
    <p:embeddedFont>
      <p:font typeface="Abril Fatface" panose="020B0604020202020204" charset="0"/>
      <p:regular r:id="rId22"/>
    </p:embeddedFon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Gill Sans" panose="020B0604020202020204" charset="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6" roundtripDataSignature="AMtx7mh2Y4XKzlz1QZ5GlLXg87mpvsfC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4" autoAdjust="0"/>
    <p:restoredTop sz="94660"/>
  </p:normalViewPr>
  <p:slideViewPr>
    <p:cSldViewPr snapToGrid="0">
      <p:cViewPr varScale="1">
        <p:scale>
          <a:sx n="86" d="100"/>
          <a:sy n="86"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customschemas.google.com/relationships/presentationmetadata" Target="meta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41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1"/>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1"/>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4" name="Google Shape;24;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3"/>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81" name="Google Shape;81;p33"/>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3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5"/>
        <p:cNvGrpSpPr/>
        <p:nvPr/>
      </p:nvGrpSpPr>
      <p:grpSpPr>
        <a:xfrm>
          <a:off x="0" y="0"/>
          <a:ext cx="0" cy="0"/>
          <a:chOff x="0" y="0"/>
          <a:chExt cx="0" cy="0"/>
        </a:xfrm>
      </p:grpSpPr>
      <p:sp>
        <p:nvSpPr>
          <p:cNvPr id="86" name="Google Shape;86;p34"/>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4"/>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3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sp>
        <p:nvSpPr>
          <p:cNvPr id="92" name="Google Shape;92;p35"/>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5"/>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35"/>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3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35"/>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99" name="Google Shape;99;p35"/>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0"/>
        <p:cNvGrpSpPr/>
        <p:nvPr/>
      </p:nvGrpSpPr>
      <p:grpSpPr>
        <a:xfrm>
          <a:off x="0" y="0"/>
          <a:ext cx="0" cy="0"/>
          <a:chOff x="0" y="0"/>
          <a:chExt cx="0" cy="0"/>
        </a:xfrm>
      </p:grpSpPr>
      <p:sp>
        <p:nvSpPr>
          <p:cNvPr id="101" name="Google Shape;101;p36"/>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6"/>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3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3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7"/>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37"/>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37"/>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37"/>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37"/>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37"/>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37"/>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5" name="Google Shape;115;p37"/>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6" name="Google Shape;116;p3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9"/>
        <p:cNvGrpSpPr/>
        <p:nvPr/>
      </p:nvGrpSpPr>
      <p:grpSpPr>
        <a:xfrm>
          <a:off x="0" y="0"/>
          <a:ext cx="0" cy="0"/>
          <a:chOff x="0" y="0"/>
          <a:chExt cx="0" cy="0"/>
        </a:xfrm>
      </p:grpSpPr>
      <p:sp>
        <p:nvSpPr>
          <p:cNvPr id="120" name="Google Shape;120;p3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8"/>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38"/>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8"/>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38"/>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38"/>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6" name="Google Shape;126;p38"/>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38"/>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38"/>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9" name="Google Shape;129;p38"/>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38"/>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1" name="Google Shape;131;p38"/>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2" name="Google Shape;132;p3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p3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9"/>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3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p40"/>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0"/>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4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4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5"/>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F7F7F7"/>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62" name="Google Shape;162;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68" name="Google Shape;168;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0" name="Google Shape;30;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7"/>
        <p:cNvGrpSpPr/>
        <p:nvPr/>
      </p:nvGrpSpPr>
      <p:grpSpPr>
        <a:xfrm>
          <a:off x="0" y="0"/>
          <a:ext cx="0" cy="0"/>
          <a:chOff x="0" y="0"/>
          <a:chExt cx="0" cy="0"/>
        </a:xfrm>
      </p:grpSpPr>
      <p:sp>
        <p:nvSpPr>
          <p:cNvPr id="178" name="Google Shape;178;p42"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79" name="Google Shape;179;p42"/>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42"/>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1" name="Google Shape;18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4"/>
        <p:cNvGrpSpPr/>
        <p:nvPr/>
      </p:nvGrpSpPr>
      <p:grpSpPr>
        <a:xfrm>
          <a:off x="0" y="0"/>
          <a:ext cx="0" cy="0"/>
          <a:chOff x="0" y="0"/>
          <a:chExt cx="0" cy="0"/>
        </a:xfrm>
      </p:grpSpPr>
      <p:sp>
        <p:nvSpPr>
          <p:cNvPr id="185" name="Google Shape;185;p43"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86" name="Google Shape;186;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43"/>
          <p:cNvSpPr txBox="1">
            <a:spLocks noGrp="1"/>
          </p:cNvSpPr>
          <p:nvPr>
            <p:ph type="body" idx="1"/>
          </p:nvPr>
        </p:nvSpPr>
        <p:spPr>
          <a:xfrm>
            <a:off x="838200" y="2011680"/>
            <a:ext cx="1051560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1"/>
        <p:cNvGrpSpPr/>
        <p:nvPr/>
      </p:nvGrpSpPr>
      <p:grpSpPr>
        <a:xfrm>
          <a:off x="0" y="0"/>
          <a:ext cx="0" cy="0"/>
          <a:chOff x="0" y="0"/>
          <a:chExt cx="0" cy="0"/>
        </a:xfrm>
      </p:grpSpPr>
      <p:sp>
        <p:nvSpPr>
          <p:cNvPr id="192" name="Google Shape;192;p44"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93" name="Google Shape;193;p44"/>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44"/>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5" name="Google Shape;19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8"/>
        <p:cNvGrpSpPr/>
        <p:nvPr/>
      </p:nvGrpSpPr>
      <p:grpSpPr>
        <a:xfrm>
          <a:off x="0" y="0"/>
          <a:ext cx="0" cy="0"/>
          <a:chOff x="0" y="0"/>
          <a:chExt cx="0" cy="0"/>
        </a:xfrm>
      </p:grpSpPr>
      <p:sp>
        <p:nvSpPr>
          <p:cNvPr id="199" name="Google Shape;199;p45"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00" name="Google Shape;20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45"/>
          <p:cNvSpPr txBox="1">
            <a:spLocks noGrp="1"/>
          </p:cNvSpPr>
          <p:nvPr>
            <p:ph type="body" idx="1"/>
          </p:nvPr>
        </p:nvSpPr>
        <p:spPr>
          <a:xfrm>
            <a:off x="838200"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45"/>
          <p:cNvSpPr txBox="1">
            <a:spLocks noGrp="1"/>
          </p:cNvSpPr>
          <p:nvPr>
            <p:ph type="body" idx="2"/>
          </p:nvPr>
        </p:nvSpPr>
        <p:spPr>
          <a:xfrm>
            <a:off x="6419088"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6"/>
        <p:cNvGrpSpPr/>
        <p:nvPr/>
      </p:nvGrpSpPr>
      <p:grpSpPr>
        <a:xfrm>
          <a:off x="0" y="0"/>
          <a:ext cx="0" cy="0"/>
          <a:chOff x="0" y="0"/>
          <a:chExt cx="0" cy="0"/>
        </a:xfrm>
      </p:grpSpPr>
      <p:sp>
        <p:nvSpPr>
          <p:cNvPr id="207" name="Google Shape;207;p46"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08" name="Google Shape;208;p4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46"/>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0" name="Google Shape;210;p46"/>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46"/>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2" name="Google Shape;212;p46"/>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
        <p:cNvGrpSpPr/>
        <p:nvPr/>
      </p:nvGrpSpPr>
      <p:grpSpPr>
        <a:xfrm>
          <a:off x="0" y="0"/>
          <a:ext cx="0" cy="0"/>
          <a:chOff x="0" y="0"/>
          <a:chExt cx="0" cy="0"/>
        </a:xfrm>
      </p:grpSpPr>
      <p:sp>
        <p:nvSpPr>
          <p:cNvPr id="217" name="Google Shape;217;p47"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18" name="Google Shape;218;p47"/>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222"/>
        <p:cNvGrpSpPr/>
        <p:nvPr/>
      </p:nvGrpSpPr>
      <p:grpSpPr>
        <a:xfrm>
          <a:off x="0" y="0"/>
          <a:ext cx="0" cy="0"/>
          <a:chOff x="0" y="0"/>
          <a:chExt cx="0" cy="0"/>
        </a:xfrm>
      </p:grpSpPr>
      <p:sp>
        <p:nvSpPr>
          <p:cNvPr id="223" name="Google Shape;223;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226"/>
        <p:cNvGrpSpPr/>
        <p:nvPr/>
      </p:nvGrpSpPr>
      <p:grpSpPr>
        <a:xfrm>
          <a:off x="0" y="0"/>
          <a:ext cx="0" cy="0"/>
          <a:chOff x="0" y="0"/>
          <a:chExt cx="0" cy="0"/>
        </a:xfrm>
      </p:grpSpPr>
      <p:sp>
        <p:nvSpPr>
          <p:cNvPr id="227" name="Google Shape;227;p49"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28" name="Google Shape;228;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1"/>
        <p:cNvGrpSpPr/>
        <p:nvPr/>
      </p:nvGrpSpPr>
      <p:grpSpPr>
        <a:xfrm>
          <a:off x="0" y="0"/>
          <a:ext cx="0" cy="0"/>
          <a:chOff x="0" y="0"/>
          <a:chExt cx="0" cy="0"/>
        </a:xfrm>
      </p:grpSpPr>
      <p:sp>
        <p:nvSpPr>
          <p:cNvPr id="232" name="Google Shape;232;p50"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33" name="Google Shape;233;p50"/>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50"/>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5" name="Google Shape;235;p50"/>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6" name="Google Shape;236;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9"/>
        <p:cNvGrpSpPr/>
        <p:nvPr/>
      </p:nvGrpSpPr>
      <p:grpSpPr>
        <a:xfrm>
          <a:off x="0" y="0"/>
          <a:ext cx="0" cy="0"/>
          <a:chOff x="0" y="0"/>
          <a:chExt cx="0" cy="0"/>
        </a:xfrm>
      </p:grpSpPr>
      <p:sp>
        <p:nvSpPr>
          <p:cNvPr id="240" name="Google Shape;240;p51"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41" name="Google Shape;241;p51"/>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51"/>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51"/>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4" name="Google Shape;24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6" name="Google Shape;36;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7"/>
        <p:cNvGrpSpPr/>
        <p:nvPr/>
      </p:nvGrpSpPr>
      <p:grpSpPr>
        <a:xfrm>
          <a:off x="0" y="0"/>
          <a:ext cx="0" cy="0"/>
          <a:chOff x="0" y="0"/>
          <a:chExt cx="0" cy="0"/>
        </a:xfrm>
      </p:grpSpPr>
      <p:sp>
        <p:nvSpPr>
          <p:cNvPr id="248" name="Google Shape;24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3"/>
        <p:cNvGrpSpPr/>
        <p:nvPr/>
      </p:nvGrpSpPr>
      <p:grpSpPr>
        <a:xfrm>
          <a:off x="0" y="0"/>
          <a:ext cx="0" cy="0"/>
          <a:chOff x="0" y="0"/>
          <a:chExt cx="0" cy="0"/>
        </a:xfrm>
      </p:grpSpPr>
      <p:sp>
        <p:nvSpPr>
          <p:cNvPr id="254" name="Google Shape;254;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2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 name="Google Shape;42;p27"/>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 name="Google Shape;43;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2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28"/>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0" name="Google Shape;50;p28"/>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28"/>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1"/>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31"/>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32"/>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32"/>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2.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20"/>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11" name="Google Shape;11;p20"/>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2" name="Google Shape;12;p20"/>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0"/>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 name="Google Shape;14;p20"/>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5" name="Google Shape;15;p2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2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5">
            <a:alphaModFix/>
          </a:blip>
          <a:srcRect l="3613"/>
          <a:stretch/>
        </p:blipFill>
        <p:spPr>
          <a:xfrm>
            <a:off x="0" y="2669685"/>
            <a:ext cx="4037012" cy="4188315"/>
          </a:xfrm>
          <a:prstGeom prst="rect">
            <a:avLst/>
          </a:prstGeom>
          <a:noFill/>
          <a:ln>
            <a:noFill/>
          </a:ln>
        </p:spPr>
      </p:pic>
      <p:pic>
        <p:nvPicPr>
          <p:cNvPr id="149" name="Google Shape;149;p23"/>
          <p:cNvPicPr preferRelativeResize="0"/>
          <p:nvPr/>
        </p:nvPicPr>
        <p:blipFill rotWithShape="1">
          <a:blip r:embed="rId6">
            <a:alphaModFix/>
          </a:blip>
          <a:srcRect l="35640"/>
          <a:stretch/>
        </p:blipFill>
        <p:spPr>
          <a:xfrm>
            <a:off x="0" y="2892347"/>
            <a:ext cx="1522412" cy="2365453"/>
          </a:xfrm>
          <a:prstGeom prst="rect">
            <a:avLst/>
          </a:prstGeom>
          <a:noFill/>
          <a:ln>
            <a:noFill/>
          </a:ln>
        </p:spPr>
      </p:pic>
      <p:sp>
        <p:nvSpPr>
          <p:cNvPr id="150" name="Google Shape;150;p2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3"/>
          <p:cNvPicPr preferRelativeResize="0"/>
          <p:nvPr/>
        </p:nvPicPr>
        <p:blipFill rotWithShape="1">
          <a:blip r:embed="rId7">
            <a:alphaModFix/>
          </a:blip>
          <a:srcRect t="28812"/>
          <a:stretch/>
        </p:blipFill>
        <p:spPr>
          <a:xfrm>
            <a:off x="7999412" y="0"/>
            <a:ext cx="1603387" cy="1141407"/>
          </a:xfrm>
          <a:prstGeom prst="rect">
            <a:avLst/>
          </a:prstGeom>
          <a:noFill/>
          <a:ln>
            <a:noFill/>
          </a:ln>
        </p:spPr>
      </p:pic>
      <p:pic>
        <p:nvPicPr>
          <p:cNvPr id="152" name="Google Shape;152;p23"/>
          <p:cNvPicPr preferRelativeResize="0"/>
          <p:nvPr/>
        </p:nvPicPr>
        <p:blipFill rotWithShape="1">
          <a:blip r:embed="rId8">
            <a:alphaModFix/>
          </a:blip>
          <a:srcRect b="23320"/>
          <a:stretch/>
        </p:blipFill>
        <p:spPr>
          <a:xfrm>
            <a:off x="8605878" y="6096000"/>
            <a:ext cx="993734" cy="762000"/>
          </a:xfrm>
          <a:prstGeom prst="rect">
            <a:avLst/>
          </a:prstGeom>
          <a:noFill/>
          <a:ln>
            <a:noFill/>
          </a:ln>
        </p:spPr>
      </p:pic>
      <p:sp>
        <p:nvSpPr>
          <p:cNvPr id="153" name="Google Shape;153;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4200"/>
              <a:buFont typeface="Century Gothic"/>
              <a:buNone/>
              <a:defRPr sz="42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5" name="Google Shape;155;p2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F7F7F7"/>
              </a:buClr>
              <a:buSzPts val="1600"/>
              <a:buFont typeface="Noto Sans Symbols"/>
              <a:buChar char="►"/>
              <a:defRPr sz="2000" b="0" i="0" u="none" strike="noStrike" cap="none">
                <a:solidFill>
                  <a:schemeClr val="dk1"/>
                </a:solidFill>
                <a:latin typeface="Century Gothic"/>
                <a:ea typeface="Century Gothic"/>
                <a:cs typeface="Century Gothic"/>
                <a:sym typeface="Century Gothic"/>
              </a:defRPr>
            </a:lvl1pPr>
            <a:lvl2pPr marL="914400" marR="0" lvl="1" indent="-320040" algn="l" rtl="0">
              <a:spcBef>
                <a:spcPts val="1000"/>
              </a:spcBef>
              <a:spcAft>
                <a:spcPts val="0"/>
              </a:spcAft>
              <a:buClr>
                <a:srgbClr val="F7F7F7"/>
              </a:buClr>
              <a:buSzPts val="1440"/>
              <a:buFont typeface="Noto Sans Symbols"/>
              <a:buChar char="►"/>
              <a:defRPr sz="1800" b="0" i="0" u="none" strike="noStrike" cap="none">
                <a:solidFill>
                  <a:schemeClr val="dk1"/>
                </a:solidFill>
                <a:latin typeface="Century Gothic"/>
                <a:ea typeface="Century Gothic"/>
                <a:cs typeface="Century Gothic"/>
                <a:sym typeface="Century Gothic"/>
              </a:defRPr>
            </a:lvl2pPr>
            <a:lvl3pPr marL="1371600" marR="0" lvl="2" indent="-309880" algn="l" rtl="0">
              <a:spcBef>
                <a:spcPts val="1000"/>
              </a:spcBef>
              <a:spcAft>
                <a:spcPts val="0"/>
              </a:spcAft>
              <a:buClr>
                <a:srgbClr val="F7F7F7"/>
              </a:buClr>
              <a:buSzPts val="1280"/>
              <a:buFont typeface="Noto Sans Symbols"/>
              <a:buChar char="►"/>
              <a:defRPr sz="1600" b="0" i="0" u="none" strike="noStrike" cap="none">
                <a:solidFill>
                  <a:schemeClr val="dk1"/>
                </a:solidFill>
                <a:latin typeface="Century Gothic"/>
                <a:ea typeface="Century Gothic"/>
                <a:cs typeface="Century Gothic"/>
                <a:sym typeface="Century Gothic"/>
              </a:defRPr>
            </a:lvl3pPr>
            <a:lvl4pPr marL="1828800" marR="0" lvl="3" indent="-299719"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4pPr>
            <a:lvl5pPr marL="2286000" marR="0" lvl="4"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5pPr>
            <a:lvl6pPr marL="2743200" marR="0" lvl="5"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6pPr>
            <a:lvl7pPr marL="3200400" marR="0" lvl="6"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7pPr>
            <a:lvl8pPr marL="3657600" marR="0" lvl="7"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8pPr>
            <a:lvl9pPr marL="4114800" marR="0" lvl="8"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56" name="Google Shape;156;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7" name="Google Shape;157;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8" name="Google Shape;158;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rgbClr val="888888"/>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rgbClr val="888888"/>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rgbClr val="888888"/>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rgbClr val="888888"/>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rgbClr val="888888"/>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rgbClr val="888888"/>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rgbClr val="888888"/>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rgbClr val="888888"/>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3" name="Google Shape;17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4" name="Google Shape;17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5" name="Google Shape;17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6" name="Google Shape;17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entury Gothic"/>
                <a:ea typeface="Century Gothic"/>
                <a:cs typeface="Century Gothic"/>
                <a:sym typeface="Century Gothic"/>
              </a:defRPr>
            </a:lvl1pPr>
            <a:lvl2pPr marL="0" marR="0" lvl="1" indent="0" algn="r" rtl="0">
              <a:spcBef>
                <a:spcPts val="0"/>
              </a:spcBef>
              <a:buNone/>
              <a:defRPr sz="1200">
                <a:solidFill>
                  <a:srgbClr val="888888"/>
                </a:solidFill>
                <a:latin typeface="Century Gothic"/>
                <a:ea typeface="Century Gothic"/>
                <a:cs typeface="Century Gothic"/>
                <a:sym typeface="Century Gothic"/>
              </a:defRPr>
            </a:lvl2pPr>
            <a:lvl3pPr marL="0" marR="0" lvl="2" indent="0" algn="r" rtl="0">
              <a:spcBef>
                <a:spcPts val="0"/>
              </a:spcBef>
              <a:buNone/>
              <a:defRPr sz="1200">
                <a:solidFill>
                  <a:srgbClr val="888888"/>
                </a:solidFill>
                <a:latin typeface="Century Gothic"/>
                <a:ea typeface="Century Gothic"/>
                <a:cs typeface="Century Gothic"/>
                <a:sym typeface="Century Gothic"/>
              </a:defRPr>
            </a:lvl3pPr>
            <a:lvl4pPr marL="0" marR="0" lvl="3" indent="0" algn="r" rtl="0">
              <a:spcBef>
                <a:spcPts val="0"/>
              </a:spcBef>
              <a:buNone/>
              <a:defRPr sz="1200">
                <a:solidFill>
                  <a:srgbClr val="888888"/>
                </a:solidFill>
                <a:latin typeface="Century Gothic"/>
                <a:ea typeface="Century Gothic"/>
                <a:cs typeface="Century Gothic"/>
                <a:sym typeface="Century Gothic"/>
              </a:defRPr>
            </a:lvl4pPr>
            <a:lvl5pPr marL="0" marR="0" lvl="4" indent="0" algn="r" rtl="0">
              <a:spcBef>
                <a:spcPts val="0"/>
              </a:spcBef>
              <a:buNone/>
              <a:defRPr sz="1200">
                <a:solidFill>
                  <a:srgbClr val="888888"/>
                </a:solidFill>
                <a:latin typeface="Century Gothic"/>
                <a:ea typeface="Century Gothic"/>
                <a:cs typeface="Century Gothic"/>
                <a:sym typeface="Century Gothic"/>
              </a:defRPr>
            </a:lvl5pPr>
            <a:lvl6pPr marL="0" marR="0" lvl="5" indent="0" algn="r" rtl="0">
              <a:spcBef>
                <a:spcPts val="0"/>
              </a:spcBef>
              <a:buNone/>
              <a:defRPr sz="1200">
                <a:solidFill>
                  <a:srgbClr val="888888"/>
                </a:solidFill>
                <a:latin typeface="Century Gothic"/>
                <a:ea typeface="Century Gothic"/>
                <a:cs typeface="Century Gothic"/>
                <a:sym typeface="Century Gothic"/>
              </a:defRPr>
            </a:lvl6pPr>
            <a:lvl7pPr marL="0" marR="0" lvl="6" indent="0" algn="r" rtl="0">
              <a:spcBef>
                <a:spcPts val="0"/>
              </a:spcBef>
              <a:buNone/>
              <a:defRPr sz="1200">
                <a:solidFill>
                  <a:srgbClr val="888888"/>
                </a:solidFill>
                <a:latin typeface="Century Gothic"/>
                <a:ea typeface="Century Gothic"/>
                <a:cs typeface="Century Gothic"/>
                <a:sym typeface="Century Gothic"/>
              </a:defRPr>
            </a:lvl7pPr>
            <a:lvl8pPr marL="0" marR="0" lvl="7" indent="0" algn="r" rtl="0">
              <a:spcBef>
                <a:spcPts val="0"/>
              </a:spcBef>
              <a:buNone/>
              <a:defRPr sz="1200">
                <a:solidFill>
                  <a:srgbClr val="888888"/>
                </a:solidFill>
                <a:latin typeface="Century Gothic"/>
                <a:ea typeface="Century Gothic"/>
                <a:cs typeface="Century Gothic"/>
                <a:sym typeface="Century Gothic"/>
              </a:defRPr>
            </a:lvl8pPr>
            <a:lvl9pPr marL="0" marR="0" lvl="8" indent="0" algn="r" rtl="0">
              <a:spcBef>
                <a:spcPts val="0"/>
              </a:spcBef>
              <a:buNone/>
              <a:defRPr sz="12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2"/>
        <p:cNvGrpSpPr/>
        <p:nvPr/>
      </p:nvGrpSpPr>
      <p:grpSpPr>
        <a:xfrm>
          <a:off x="0" y="0"/>
          <a:ext cx="0" cy="0"/>
          <a:chOff x="0" y="0"/>
          <a:chExt cx="0" cy="0"/>
        </a:xfrm>
      </p:grpSpPr>
      <p:sp>
        <p:nvSpPr>
          <p:cNvPr id="263" name="Google Shape;263;p1"/>
          <p:cNvSpPr txBox="1">
            <a:spLocks noGrp="1"/>
          </p:cNvSpPr>
          <p:nvPr>
            <p:ph type="ctrTitle"/>
          </p:nvPr>
        </p:nvSpPr>
        <p:spPr>
          <a:xfrm>
            <a:off x="643468" y="643468"/>
            <a:ext cx="4620584" cy="339351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4400"/>
              <a:buFont typeface="Century Gothic"/>
              <a:buNone/>
            </a:pPr>
            <a:r>
              <a:rPr lang="en-US" sz="4400" b="1" i="0"/>
              <a:t>COMP47250: </a:t>
            </a:r>
            <a:r>
              <a:rPr lang="en-US" sz="4400" b="1" i="0">
                <a:latin typeface="Times New Roman"/>
                <a:ea typeface="Times New Roman"/>
                <a:cs typeface="Times New Roman"/>
                <a:sym typeface="Times New Roman"/>
              </a:rPr>
              <a:t>Team Software Project</a:t>
            </a:r>
            <a:endParaRPr/>
          </a:p>
        </p:txBody>
      </p:sp>
      <p:sp>
        <p:nvSpPr>
          <p:cNvPr id="264" name="Google Shape;264;p1"/>
          <p:cNvSpPr txBox="1">
            <a:spLocks noGrp="1"/>
          </p:cNvSpPr>
          <p:nvPr>
            <p:ph type="subTitle" idx="1"/>
          </p:nvPr>
        </p:nvSpPr>
        <p:spPr>
          <a:xfrm>
            <a:off x="643467" y="5155660"/>
            <a:ext cx="4620584" cy="89751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600"/>
              <a:buNone/>
            </a:pPr>
            <a:r>
              <a:rPr lang="en-US" sz="2000" dirty="0">
                <a:latin typeface="Times New Roman"/>
                <a:ea typeface="Times New Roman"/>
                <a:cs typeface="Times New Roman"/>
                <a:sym typeface="Times New Roman"/>
              </a:rPr>
              <a:t>PRESENTATION 4 </a:t>
            </a:r>
            <a:endParaRPr dirty="0"/>
          </a:p>
          <a:p>
            <a:pPr marL="0" lvl="0" indent="0" algn="l" rtl="0">
              <a:lnSpc>
                <a:spcPct val="90000"/>
              </a:lnSpc>
              <a:spcBef>
                <a:spcPts val="1000"/>
              </a:spcBef>
              <a:spcAft>
                <a:spcPts val="0"/>
              </a:spcAft>
              <a:buSzPts val="1600"/>
              <a:buNone/>
            </a:pPr>
            <a:r>
              <a:rPr lang="en-US" sz="2000" dirty="0">
                <a:latin typeface="Times New Roman"/>
                <a:ea typeface="Times New Roman"/>
                <a:cs typeface="Times New Roman"/>
                <a:sym typeface="Times New Roman"/>
              </a:rPr>
              <a:t>6th JULY, 2020</a:t>
            </a:r>
            <a:endParaRPr dirty="0"/>
          </a:p>
        </p:txBody>
      </p:sp>
      <p:pic>
        <p:nvPicPr>
          <p:cNvPr id="265" name="Google Shape;265;p1" descr="Users"/>
          <p:cNvPicPr preferRelativeResize="0"/>
          <p:nvPr/>
        </p:nvPicPr>
        <p:blipFill rotWithShape="1">
          <a:blip r:embed="rId3">
            <a:alphaModFix/>
          </a:blip>
          <a:srcRect/>
          <a:stretch/>
        </p:blipFill>
        <p:spPr>
          <a:xfrm>
            <a:off x="6606253" y="957860"/>
            <a:ext cx="4942280" cy="49422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9"/>
          <p:cNvSpPr txBox="1">
            <a:spLocks noGrp="1"/>
          </p:cNvSpPr>
          <p:nvPr>
            <p:ph type="title"/>
          </p:nvPr>
        </p:nvSpPr>
        <p:spPr>
          <a:xfrm>
            <a:off x="646112" y="452718"/>
            <a:ext cx="9403741" cy="7048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600"/>
              <a:buFont typeface="Times New Roman"/>
              <a:buNone/>
            </a:pPr>
            <a:r>
              <a:rPr lang="en-US" sz="3600">
                <a:latin typeface="Times New Roman"/>
                <a:ea typeface="Times New Roman"/>
                <a:cs typeface="Times New Roman"/>
                <a:sym typeface="Times New Roman"/>
              </a:rPr>
              <a:t>GitHub</a:t>
            </a:r>
            <a:endParaRPr/>
          </a:p>
        </p:txBody>
      </p:sp>
      <p:sp>
        <p:nvSpPr>
          <p:cNvPr id="344" name="Google Shape;344;p9"/>
          <p:cNvSpPr txBox="1">
            <a:spLocks noGrp="1"/>
          </p:cNvSpPr>
          <p:nvPr>
            <p:ph type="body" idx="1"/>
          </p:nvPr>
        </p:nvSpPr>
        <p:spPr>
          <a:xfrm>
            <a:off x="476656" y="1070043"/>
            <a:ext cx="9786026" cy="533523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dirty="0"/>
          </a:p>
          <a:p>
            <a:pPr marL="342900" lvl="0" indent="-342900" algn="l" rtl="0">
              <a:spcBef>
                <a:spcPts val="1000"/>
              </a:spcBef>
              <a:spcAft>
                <a:spcPts val="0"/>
              </a:spcAft>
              <a:buSzPts val="1600"/>
              <a:buChar char="►"/>
            </a:pPr>
            <a:r>
              <a:rPr lang="en-US" dirty="0">
                <a:latin typeface="Times New Roman"/>
                <a:ea typeface="Times New Roman"/>
                <a:cs typeface="Times New Roman"/>
                <a:sym typeface="Times New Roman"/>
              </a:rPr>
              <a:t>Work done until now; like ideas proposed, minutes of meetings, any research done so far related to the project, has been pushed onto our team’s repository.</a:t>
            </a:r>
            <a:endParaRPr dirty="0"/>
          </a:p>
          <a:p>
            <a:pPr marL="342900" lvl="0" indent="-342900" algn="l" rtl="0">
              <a:spcBef>
                <a:spcPts val="1000"/>
              </a:spcBef>
              <a:spcAft>
                <a:spcPts val="0"/>
              </a:spcAft>
              <a:buSzPts val="1600"/>
              <a:buChar char="►"/>
            </a:pPr>
            <a:r>
              <a:rPr lang="en-US" dirty="0">
                <a:latin typeface="Times New Roman"/>
                <a:ea typeface="Times New Roman"/>
                <a:cs typeface="Times New Roman"/>
                <a:sym typeface="Times New Roman"/>
              </a:rPr>
              <a:t>We’ve created different folders and are constantly push-committing the work as and when it is completed.</a:t>
            </a:r>
            <a:endParaRPr dirty="0"/>
          </a:p>
          <a:p>
            <a:pPr marL="342900" lvl="0" indent="-342900" algn="l" rtl="0">
              <a:spcBef>
                <a:spcPts val="1000"/>
              </a:spcBef>
              <a:spcAft>
                <a:spcPts val="0"/>
              </a:spcAft>
              <a:buSzPts val="1600"/>
              <a:buChar char="►"/>
            </a:pPr>
            <a:r>
              <a:rPr lang="en-US" dirty="0">
                <a:latin typeface="Times New Roman"/>
                <a:ea typeface="Times New Roman"/>
                <a:cs typeface="Times New Roman"/>
                <a:sym typeface="Times New Roman"/>
              </a:rPr>
              <a:t>Just to give a gist…</a:t>
            </a:r>
            <a:endParaRPr dirty="0"/>
          </a:p>
        </p:txBody>
      </p:sp>
      <p:pic>
        <p:nvPicPr>
          <p:cNvPr id="3" name="Picture 2">
            <a:extLst>
              <a:ext uri="{FF2B5EF4-FFF2-40B4-BE49-F238E27FC236}">
                <a16:creationId xmlns:a16="http://schemas.microsoft.com/office/drawing/2014/main" id="{9CC386DC-2ECF-4B51-86C9-A9249688CD2A}"/>
              </a:ext>
            </a:extLst>
          </p:cNvPr>
          <p:cNvPicPr>
            <a:picLocks noChangeAspect="1"/>
          </p:cNvPicPr>
          <p:nvPr/>
        </p:nvPicPr>
        <p:blipFill rotWithShape="1">
          <a:blip r:embed="rId3"/>
          <a:srcRect l="17986" t="37281" r="34975" b="38770"/>
          <a:stretch/>
        </p:blipFill>
        <p:spPr>
          <a:xfrm>
            <a:off x="646112" y="3551067"/>
            <a:ext cx="11069232" cy="28025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Google Shape;351;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Times New Roman"/>
              <a:buNone/>
            </a:pPr>
            <a:r>
              <a:rPr lang="en-US" dirty="0">
                <a:latin typeface="Times New Roman"/>
                <a:ea typeface="Times New Roman"/>
                <a:cs typeface="Times New Roman"/>
                <a:sym typeface="Times New Roman"/>
              </a:rPr>
              <a:t>Team Management </a:t>
            </a:r>
            <a:endParaRPr dirty="0"/>
          </a:p>
        </p:txBody>
      </p:sp>
      <p:sp>
        <p:nvSpPr>
          <p:cNvPr id="352" name="Google Shape;352;p10"/>
          <p:cNvSpPr txBox="1">
            <a:spLocks noGrp="1"/>
          </p:cNvSpPr>
          <p:nvPr>
            <p:ph type="body" idx="1"/>
          </p:nvPr>
        </p:nvSpPr>
        <p:spPr>
          <a:xfrm>
            <a:off x="169683" y="1404595"/>
            <a:ext cx="6551628" cy="511875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en-US">
                <a:latin typeface="Times New Roman"/>
                <a:ea typeface="Times New Roman"/>
                <a:cs typeface="Times New Roman"/>
                <a:sym typeface="Times New Roman"/>
              </a:rPr>
              <a:t>Team progress managed by Sumit and Aditya:</a:t>
            </a:r>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Shared google drive folder which contains all the different folders for each team consisting of basically all of the data cumulated at one place for enhanced availability and accessibility, including the log of each MOM and documenting the progress of the team at each stage.</a:t>
            </a:r>
            <a:endParaRPr>
              <a:latin typeface="Times New Roman"/>
              <a:ea typeface="Times New Roman"/>
              <a:cs typeface="Times New Roman"/>
              <a:sym typeface="Times New Roman"/>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Conducting daily meetings via </a:t>
            </a:r>
            <a:r>
              <a:rPr lang="en-US" b="1">
                <a:latin typeface="Times New Roman"/>
                <a:ea typeface="Times New Roman"/>
                <a:cs typeface="Times New Roman"/>
                <a:sym typeface="Times New Roman"/>
              </a:rPr>
              <a:t>Google Meet </a:t>
            </a:r>
            <a:r>
              <a:rPr lang="en-US">
                <a:latin typeface="Times New Roman"/>
                <a:ea typeface="Times New Roman"/>
                <a:cs typeface="Times New Roman"/>
                <a:sym typeface="Times New Roman"/>
              </a:rPr>
              <a:t>and logging MOM of each meeting</a:t>
            </a:r>
            <a:endParaRPr/>
          </a:p>
          <a:p>
            <a:pPr marL="342900" lvl="0" indent="-342900" algn="l" rtl="0">
              <a:spcBef>
                <a:spcPts val="1000"/>
              </a:spcBef>
              <a:spcAft>
                <a:spcPts val="0"/>
              </a:spcAft>
              <a:buSzPts val="1600"/>
              <a:buFont typeface="Noto Sans Symbols"/>
              <a:buChar char="❑"/>
            </a:pPr>
            <a:r>
              <a:rPr lang="en-US">
                <a:latin typeface="Times New Roman"/>
                <a:ea typeface="Times New Roman"/>
                <a:cs typeface="Times New Roman"/>
                <a:sym typeface="Times New Roman"/>
              </a:rPr>
              <a:t>We’re using </a:t>
            </a:r>
            <a:r>
              <a:rPr lang="en-US" b="1">
                <a:latin typeface="Times New Roman"/>
                <a:ea typeface="Times New Roman"/>
                <a:cs typeface="Times New Roman"/>
                <a:sym typeface="Times New Roman"/>
              </a:rPr>
              <a:t>Jira to </a:t>
            </a:r>
            <a:r>
              <a:rPr lang="en-US">
                <a:latin typeface="Times New Roman"/>
                <a:ea typeface="Times New Roman"/>
                <a:cs typeface="Times New Roman"/>
                <a:sym typeface="Times New Roman"/>
              </a:rPr>
              <a:t>outline each team member’s work, define sprints, plan the work to be done and the corresponding deadlines for them.</a:t>
            </a:r>
            <a:endParaRPr/>
          </a:p>
          <a:p>
            <a:pPr marL="342900" lvl="0" indent="-342900" algn="just" rtl="0">
              <a:spcBef>
                <a:spcPts val="1000"/>
              </a:spcBef>
              <a:spcAft>
                <a:spcPts val="0"/>
              </a:spcAft>
              <a:buSzPts val="1600"/>
              <a:buFont typeface="Noto Sans Symbols"/>
              <a:buChar char="❑"/>
            </a:pPr>
            <a:r>
              <a:rPr lang="en-US">
                <a:latin typeface="Times New Roman"/>
                <a:ea typeface="Times New Roman"/>
                <a:cs typeface="Times New Roman"/>
                <a:sym typeface="Times New Roman"/>
              </a:rPr>
              <a:t>Just to give you a gist, you can see on the right; our Jira board with tasks allocated and our shared folder on Google Drive.</a:t>
            </a:r>
            <a:endParaRPr/>
          </a:p>
        </p:txBody>
      </p:sp>
      <p:pic>
        <p:nvPicPr>
          <p:cNvPr id="353" name="Google Shape;353;p10"/>
          <p:cNvPicPr preferRelativeResize="0"/>
          <p:nvPr/>
        </p:nvPicPr>
        <p:blipFill rotWithShape="1">
          <a:blip r:embed="rId4">
            <a:alphaModFix/>
          </a:blip>
          <a:srcRect l="19674" t="19969" r="32387" b="11192"/>
          <a:stretch/>
        </p:blipFill>
        <p:spPr>
          <a:xfrm>
            <a:off x="6872300" y="3786750"/>
            <a:ext cx="4600123" cy="2736601"/>
          </a:xfrm>
          <a:prstGeom prst="rect">
            <a:avLst/>
          </a:prstGeom>
          <a:noFill/>
          <a:ln>
            <a:noFill/>
          </a:ln>
        </p:spPr>
      </p:pic>
      <p:pic>
        <p:nvPicPr>
          <p:cNvPr id="3" name="Picture 2">
            <a:extLst>
              <a:ext uri="{FF2B5EF4-FFF2-40B4-BE49-F238E27FC236}">
                <a16:creationId xmlns:a16="http://schemas.microsoft.com/office/drawing/2014/main" id="{028F6D4D-FA43-43BF-A5CC-F6F7C9FF3B9C}"/>
              </a:ext>
            </a:extLst>
          </p:cNvPr>
          <p:cNvPicPr>
            <a:picLocks noChangeAspect="1"/>
          </p:cNvPicPr>
          <p:nvPr/>
        </p:nvPicPr>
        <p:blipFill rotWithShape="1">
          <a:blip r:embed="rId5"/>
          <a:srcRect l="10267" t="37023" r="17562" b="31262"/>
          <a:stretch/>
        </p:blipFill>
        <p:spPr>
          <a:xfrm>
            <a:off x="6721311" y="967666"/>
            <a:ext cx="4952825" cy="22993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1"/>
          <p:cNvSpPr txBox="1">
            <a:spLocks noGrp="1"/>
          </p:cNvSpPr>
          <p:nvPr>
            <p:ph type="title"/>
          </p:nvPr>
        </p:nvSpPr>
        <p:spPr>
          <a:xfrm>
            <a:off x="358219" y="452719"/>
            <a:ext cx="9692615" cy="2542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800"/>
              <a:buFont typeface="Times New Roman"/>
              <a:buNone/>
            </a:pPr>
            <a:r>
              <a:rPr lang="en-US" sz="2800">
                <a:latin typeface="Times New Roman"/>
                <a:ea typeface="Times New Roman"/>
                <a:cs typeface="Times New Roman"/>
                <a:sym typeface="Times New Roman"/>
              </a:rPr>
              <a:t>Progress So Far..</a:t>
            </a:r>
            <a:endParaRPr/>
          </a:p>
        </p:txBody>
      </p:sp>
      <p:sp>
        <p:nvSpPr>
          <p:cNvPr id="360" name="Google Shape;360;p11"/>
          <p:cNvSpPr txBox="1">
            <a:spLocks noGrp="1"/>
          </p:cNvSpPr>
          <p:nvPr>
            <p:ph type="body" idx="1"/>
          </p:nvPr>
        </p:nvSpPr>
        <p:spPr>
          <a:xfrm>
            <a:off x="358219" y="1046375"/>
            <a:ext cx="10369483" cy="5279011"/>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SzPts val="1480"/>
              <a:buNone/>
            </a:pPr>
            <a:r>
              <a:rPr lang="en-US" sz="1850" b="1" u="sng" dirty="0">
                <a:latin typeface="Times New Roman"/>
                <a:ea typeface="Times New Roman"/>
                <a:cs typeface="Times New Roman"/>
                <a:sym typeface="Times New Roman"/>
              </a:rPr>
              <a:t>Front-End</a:t>
            </a:r>
            <a:endParaRPr sz="185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Clean the front-end of the web application design and structuring the layout of the pages accordingly.</a:t>
            </a:r>
          </a:p>
          <a:p>
            <a:pPr marL="342900" lvl="0" indent="-342900" algn="l"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Addition of new visualizations to further focus on the scope of the project</a:t>
            </a:r>
          </a:p>
          <a:p>
            <a:pPr marL="342900" lvl="0" indent="-342900" algn="l"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Adding functionality to the overall usability of the web-page to better help the user experience.</a:t>
            </a:r>
          </a:p>
          <a:p>
            <a:pPr marL="342900" lvl="0" indent="-342900" algn="l" rtl="0">
              <a:lnSpc>
                <a:spcPct val="90000"/>
              </a:lnSpc>
              <a:spcBef>
                <a:spcPts val="1000"/>
              </a:spcBef>
              <a:spcAft>
                <a:spcPts val="0"/>
              </a:spcAft>
              <a:buSzPts val="1480"/>
              <a:buFont typeface="Noto Sans Symbols"/>
              <a:buChar char="✔"/>
            </a:pPr>
            <a:r>
              <a:rPr lang="en-US" sz="1850" dirty="0">
                <a:latin typeface="Times New Roman"/>
                <a:cs typeface="Times New Roman"/>
                <a:sym typeface="Times New Roman"/>
              </a:rPr>
              <a:t>Researching potential features for better UX</a:t>
            </a:r>
            <a:endParaRPr dirty="0"/>
          </a:p>
          <a:p>
            <a:pPr marL="0" lvl="0" indent="0" algn="l" rtl="0">
              <a:lnSpc>
                <a:spcPct val="90000"/>
              </a:lnSpc>
              <a:spcBef>
                <a:spcPts val="1000"/>
              </a:spcBef>
              <a:spcAft>
                <a:spcPts val="0"/>
              </a:spcAft>
              <a:buSzPts val="1480"/>
              <a:buNone/>
            </a:pPr>
            <a:endParaRPr sz="1850"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480"/>
              <a:buNone/>
            </a:pPr>
            <a:r>
              <a:rPr lang="en-US" sz="1850" b="1" u="sng" dirty="0">
                <a:latin typeface="Times New Roman"/>
                <a:ea typeface="Times New Roman"/>
                <a:cs typeface="Times New Roman"/>
                <a:sym typeface="Times New Roman"/>
              </a:rPr>
              <a:t>Data</a:t>
            </a:r>
            <a:endParaRPr dirty="0"/>
          </a:p>
          <a:p>
            <a:pPr marL="342900" lvl="0" indent="-342900" algn="just" rtl="0">
              <a:lnSpc>
                <a:spcPct val="90000"/>
              </a:lnSpc>
              <a:spcBef>
                <a:spcPts val="1000"/>
              </a:spcBef>
              <a:spcAft>
                <a:spcPts val="0"/>
              </a:spcAft>
              <a:buSzPts val="1480"/>
              <a:buFont typeface="Noto Sans Symbols"/>
              <a:buChar char="✔"/>
            </a:pPr>
            <a:r>
              <a:rPr lang="en-US" sz="1850" dirty="0">
                <a:latin typeface="Times New Roman"/>
                <a:ea typeface="Times New Roman"/>
                <a:cs typeface="Times New Roman"/>
                <a:sym typeface="Times New Roman"/>
              </a:rPr>
              <a:t>Scripts written for the collection of raw data from the desired sources (CSV format).</a:t>
            </a:r>
          </a:p>
          <a:p>
            <a:pPr marL="342900" lvl="0" indent="-342900" algn="just" rtl="0">
              <a:lnSpc>
                <a:spcPct val="90000"/>
              </a:lnSpc>
              <a:spcBef>
                <a:spcPts val="1000"/>
              </a:spcBef>
              <a:spcAft>
                <a:spcPts val="0"/>
              </a:spcAft>
              <a:buSzPts val="1480"/>
              <a:buFont typeface="Noto Sans Symbols"/>
              <a:buChar char="✔"/>
            </a:pPr>
            <a:r>
              <a:rPr lang="en-GB" sz="1800" dirty="0">
                <a:latin typeface="Times New Roman" panose="02020603050405020304" pitchFamily="18" charset="0"/>
                <a:cs typeface="Times New Roman" panose="02020603050405020304" pitchFamily="18" charset="0"/>
                <a:sym typeface="Times New Roman"/>
              </a:rPr>
              <a:t>Integration of the summary data from both the API and the final merged Dataset set for each country which will be later used in the visualization.</a:t>
            </a:r>
          </a:p>
          <a:p>
            <a:pPr marL="342900" lvl="0" indent="-342900" algn="just" rtl="0">
              <a:lnSpc>
                <a:spcPct val="90000"/>
              </a:lnSpc>
              <a:spcBef>
                <a:spcPts val="1000"/>
              </a:spcBef>
              <a:spcAft>
                <a:spcPts val="0"/>
              </a:spcAft>
              <a:buSzPts val="1480"/>
              <a:buFont typeface="Noto Sans Symbols"/>
              <a:buChar char="✔"/>
            </a:pPr>
            <a:r>
              <a:rPr lang="en-GB" sz="1800" dirty="0">
                <a:latin typeface="Times New Roman" panose="02020603050405020304" pitchFamily="18" charset="0"/>
                <a:cs typeface="Times New Roman" panose="02020603050405020304" pitchFamily="18" charset="0"/>
                <a:sym typeface="Times New Roman"/>
              </a:rPr>
              <a:t>Preparation of new visualizations to be embedded into the front end of the application.</a:t>
            </a:r>
          </a:p>
          <a:p>
            <a:pPr marL="342900" lvl="0" indent="-342900" algn="just" rtl="0">
              <a:lnSpc>
                <a:spcPct val="90000"/>
              </a:lnSpc>
              <a:spcBef>
                <a:spcPts val="1000"/>
              </a:spcBef>
              <a:spcAft>
                <a:spcPts val="0"/>
              </a:spcAft>
              <a:buSzPts val="1480"/>
              <a:buFont typeface="Noto Sans Symbols"/>
              <a:buChar char="✔"/>
            </a:pPr>
            <a:r>
              <a:rPr lang="en-GB" sz="1800" dirty="0">
                <a:latin typeface="Times New Roman" panose="02020603050405020304" pitchFamily="18" charset="0"/>
                <a:cs typeface="Times New Roman" panose="02020603050405020304" pitchFamily="18" charset="0"/>
              </a:rPr>
              <a:t>Dealt with data discrepancies</a:t>
            </a:r>
          </a:p>
          <a:p>
            <a:pPr marL="0" lvl="0" indent="0" algn="l" rtl="0">
              <a:lnSpc>
                <a:spcPct val="90000"/>
              </a:lnSpc>
              <a:spcBef>
                <a:spcPts val="1000"/>
              </a:spcBef>
              <a:spcAft>
                <a:spcPts val="0"/>
              </a:spcAft>
              <a:buSzPts val="1480"/>
              <a:buNone/>
            </a:pPr>
            <a:r>
              <a:rPr lang="en-US" sz="1800" dirty="0">
                <a:latin typeface="Times New Roman" panose="02020603050405020304" pitchFamily="18" charset="0"/>
                <a:ea typeface="Times New Roman"/>
                <a:cs typeface="Times New Roman" panose="02020603050405020304" pitchFamily="18" charset="0"/>
                <a:sym typeface="Times New Roman"/>
              </a:rPr>
              <a:t>	</a:t>
            </a:r>
            <a:endParaRPr lang="en-GB" sz="18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SzPts val="1480"/>
              <a:buNone/>
            </a:pPr>
            <a:r>
              <a:rPr lang="en-GB" sz="1850" b="1" u="sng" dirty="0">
                <a:latin typeface="Times New Roman"/>
                <a:ea typeface="Times New Roman"/>
                <a:cs typeface="Times New Roman"/>
                <a:sym typeface="Times New Roman"/>
              </a:rPr>
              <a:t>Test Evaluation Scripts</a:t>
            </a:r>
            <a:endParaRPr lang="en-GB" dirty="0"/>
          </a:p>
          <a:p>
            <a:pPr marL="342900" lvl="0" indent="-342900" algn="l" rtl="0">
              <a:lnSpc>
                <a:spcPct val="90000"/>
              </a:lnSpc>
              <a:spcBef>
                <a:spcPts val="1000"/>
              </a:spcBef>
              <a:spcAft>
                <a:spcPts val="0"/>
              </a:spcAft>
              <a:buSzPts val="1480"/>
              <a:buFont typeface="Noto Sans Symbols"/>
              <a:buChar char="✔"/>
            </a:pPr>
            <a:r>
              <a:rPr lang="en-GB" sz="1850" dirty="0">
                <a:latin typeface="Times New Roman"/>
                <a:ea typeface="Times New Roman"/>
                <a:cs typeface="Times New Roman"/>
                <a:sym typeface="Times New Roman"/>
              </a:rPr>
              <a:t>Creation of a User Test Case script template and a peer review template using google forms.</a:t>
            </a:r>
          </a:p>
          <a:p>
            <a:pPr marL="342900" lvl="0" indent="-342900" algn="l" rtl="0">
              <a:lnSpc>
                <a:spcPct val="90000"/>
              </a:lnSpc>
              <a:spcBef>
                <a:spcPts val="1000"/>
              </a:spcBef>
              <a:spcAft>
                <a:spcPts val="0"/>
              </a:spcAft>
              <a:buSzPts val="1480"/>
              <a:buFont typeface="Noto Sans Symbols"/>
              <a:buChar char="✔"/>
            </a:pPr>
            <a:r>
              <a:rPr lang="en-GB" sz="1850" dirty="0">
                <a:latin typeface="Times New Roman"/>
                <a:cs typeface="Times New Roman"/>
                <a:sym typeface="Times New Roman"/>
              </a:rPr>
              <a:t>Identification of the scope of the bot and the collection of Amazon </a:t>
            </a:r>
            <a:r>
              <a:rPr lang="en-GB" sz="1850" dirty="0" err="1">
                <a:latin typeface="Times New Roman"/>
                <a:cs typeface="Times New Roman"/>
                <a:sym typeface="Times New Roman"/>
              </a:rPr>
              <a:t>lex</a:t>
            </a:r>
            <a:r>
              <a:rPr lang="en-GB" sz="1850" dirty="0">
                <a:latin typeface="Times New Roman"/>
                <a:cs typeface="Times New Roman"/>
                <a:sym typeface="Times New Roman"/>
              </a:rPr>
              <a:t> metrics to evaluate the performance of the chatbot.</a:t>
            </a:r>
            <a:endParaRPr lang="en-GB" dirty="0"/>
          </a:p>
          <a:p>
            <a:pPr marL="342900" lvl="0" indent="-248920" algn="l" rtl="0">
              <a:lnSpc>
                <a:spcPct val="90000"/>
              </a:lnSpc>
              <a:spcBef>
                <a:spcPts val="1000"/>
              </a:spcBef>
              <a:spcAft>
                <a:spcPts val="0"/>
              </a:spcAft>
              <a:buSzPts val="1480"/>
              <a:buFont typeface="Noto Sans Symbols"/>
              <a:buNone/>
            </a:pPr>
            <a:endParaRPr lang="en-GB"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lang="en-GB"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a:p>
            <a:pPr marL="342900" lvl="0" indent="-248920" algn="l" rtl="0">
              <a:lnSpc>
                <a:spcPct val="90000"/>
              </a:lnSpc>
              <a:spcBef>
                <a:spcPts val="1000"/>
              </a:spcBef>
              <a:spcAft>
                <a:spcPts val="0"/>
              </a:spcAft>
              <a:buSzPts val="1480"/>
              <a:buFont typeface="Noto Sans Symbols"/>
              <a:buNone/>
            </a:pPr>
            <a:endParaRPr sz="1850" dirty="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2"/>
          <p:cNvSpPr txBox="1">
            <a:spLocks noGrp="1"/>
          </p:cNvSpPr>
          <p:nvPr>
            <p:ph type="body" idx="1"/>
          </p:nvPr>
        </p:nvSpPr>
        <p:spPr>
          <a:xfrm>
            <a:off x="245098" y="443060"/>
            <a:ext cx="10354076" cy="58692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b="1" u="sng" dirty="0">
              <a:latin typeface="Times New Roman"/>
              <a:ea typeface="Times New Roman"/>
              <a:cs typeface="Times New Roman"/>
              <a:sym typeface="Times New Roman"/>
            </a:endParaRPr>
          </a:p>
          <a:p>
            <a:pPr marL="0" lvl="0" indent="0" algn="l" rtl="0">
              <a:spcBef>
                <a:spcPts val="1000"/>
              </a:spcBef>
              <a:spcAft>
                <a:spcPts val="0"/>
              </a:spcAft>
              <a:buSzPts val="1600"/>
              <a:buNone/>
            </a:pPr>
            <a:r>
              <a:rPr lang="en-US" b="1" u="sng" dirty="0">
                <a:latin typeface="Times New Roman"/>
                <a:ea typeface="Times New Roman"/>
                <a:cs typeface="Times New Roman"/>
                <a:sym typeface="Times New Roman"/>
              </a:rPr>
              <a:t>Cloud Architecture</a:t>
            </a:r>
            <a:endParaRPr dirty="0"/>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Created basic pipelines to connect new Ireland specific data file systems with the data lake</a:t>
            </a:r>
            <a:r>
              <a:rPr lang="en-US" dirty="0">
                <a:latin typeface="Times New Roman"/>
                <a:ea typeface="Times New Roman"/>
                <a:cs typeface="Times New Roman"/>
                <a:sym typeface="Times New Roman"/>
              </a:rPr>
              <a:t>.</a:t>
            </a:r>
            <a:endParaRPr dirty="0"/>
          </a:p>
          <a:p>
            <a:pPr marL="342900" lvl="0" indent="-342900" algn="l" rtl="0">
              <a:spcBef>
                <a:spcPts val="1000"/>
              </a:spcBef>
              <a:spcAft>
                <a:spcPts val="0"/>
              </a:spcAft>
              <a:buSzPts val="1600"/>
              <a:buFont typeface="Noto Sans Symbols"/>
              <a:buChar char="✔"/>
            </a:pPr>
            <a:r>
              <a:rPr lang="en-US" dirty="0">
                <a:latin typeface="Times New Roman"/>
                <a:ea typeface="Times New Roman"/>
                <a:cs typeface="Times New Roman"/>
                <a:sym typeface="Times New Roman"/>
              </a:rPr>
              <a:t>Creating dummy scripts and triggering them using data factory pipelines.</a:t>
            </a:r>
            <a:endParaRPr dirty="0"/>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 Finalised on using Azure as the primary cloud platform given the ease of use of the platform.</a:t>
            </a:r>
          </a:p>
          <a:p>
            <a:pPr marL="342900" lvl="0" indent="-342900" algn="l" rtl="0">
              <a:spcBef>
                <a:spcPts val="1000"/>
              </a:spcBef>
              <a:spcAft>
                <a:spcPts val="0"/>
              </a:spcAft>
              <a:buSzPts val="1600"/>
              <a:buFont typeface="Noto Sans Symbols"/>
              <a:buChar char="✔"/>
            </a:pPr>
            <a:endParaRPr b="1" u="sng" dirty="0">
              <a:latin typeface="Times New Roman"/>
              <a:ea typeface="Times New Roman"/>
              <a:cs typeface="Times New Roman"/>
              <a:sym typeface="Times New Roman"/>
            </a:endParaRPr>
          </a:p>
          <a:p>
            <a:pPr marL="0" lvl="0" indent="0" algn="l" rtl="0">
              <a:spcBef>
                <a:spcPts val="1000"/>
              </a:spcBef>
              <a:spcAft>
                <a:spcPts val="0"/>
              </a:spcAft>
              <a:buSzPts val="1600"/>
              <a:buNone/>
            </a:pPr>
            <a:r>
              <a:rPr lang="en-US" b="1" u="sng" dirty="0">
                <a:latin typeface="Times New Roman"/>
                <a:ea typeface="Times New Roman"/>
                <a:cs typeface="Times New Roman"/>
                <a:sym typeface="Times New Roman"/>
              </a:rPr>
              <a:t>Django Framework</a:t>
            </a:r>
            <a:endParaRPr dirty="0"/>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Review LEX API, to identify constraints and capabilities in full</a:t>
            </a:r>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Reorganise the structure to narrow the scope of the queries that is aimed to be fulfilled.</a:t>
            </a:r>
          </a:p>
          <a:p>
            <a:pPr marL="342900" lvl="0" indent="-342900" algn="l" rtl="0">
              <a:spcBef>
                <a:spcPts val="1000"/>
              </a:spcBef>
              <a:spcAft>
                <a:spcPts val="0"/>
              </a:spcAft>
              <a:buSzPts val="1600"/>
              <a:buFont typeface="Noto Sans Symbols"/>
              <a:buChar char="✔"/>
            </a:pPr>
            <a:r>
              <a:rPr lang="en-GB" dirty="0">
                <a:latin typeface="Times New Roman"/>
                <a:ea typeface="Times New Roman"/>
                <a:cs typeface="Times New Roman"/>
                <a:sym typeface="Times New Roman"/>
              </a:rPr>
              <a:t>Deployed the application from start to finish on an AWS EC2 instance.</a:t>
            </a:r>
          </a:p>
          <a:p>
            <a:pPr marL="342900" lvl="0" indent="-342900" algn="l" rtl="0">
              <a:spcBef>
                <a:spcPts val="1000"/>
              </a:spcBef>
              <a:spcAft>
                <a:spcPts val="0"/>
              </a:spcAft>
              <a:buSzPts val="1600"/>
              <a:buFont typeface="Noto Sans Symbols"/>
              <a:buChar char="✔"/>
            </a:pPr>
            <a:endParaRPr lang="en-GB" dirty="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F43B-B0ED-4300-B4F9-9C188FCE0DD9}"/>
              </a:ext>
            </a:extLst>
          </p:cNvPr>
          <p:cNvSpPr>
            <a:spLocks noGrp="1"/>
          </p:cNvSpPr>
          <p:nvPr>
            <p:ph type="title"/>
          </p:nvPr>
        </p:nvSpPr>
        <p:spPr/>
        <p:txBody>
          <a:bodyPr/>
          <a:lstStyle/>
          <a:p>
            <a:r>
              <a:rPr lang="en-US" dirty="0">
                <a:latin typeface="Times New Roman"/>
                <a:ea typeface="Times New Roman"/>
                <a:cs typeface="Times New Roman"/>
                <a:sym typeface="Times New Roman"/>
              </a:rPr>
              <a:t>Django framework</a:t>
            </a:r>
            <a:endParaRPr lang="en-IE" dirty="0"/>
          </a:p>
        </p:txBody>
      </p:sp>
      <p:sp>
        <p:nvSpPr>
          <p:cNvPr id="3" name="Text Placeholder 2">
            <a:extLst>
              <a:ext uri="{FF2B5EF4-FFF2-40B4-BE49-F238E27FC236}">
                <a16:creationId xmlns:a16="http://schemas.microsoft.com/office/drawing/2014/main" id="{28A4F16C-F932-48CC-AA4B-94F852B0A1C5}"/>
              </a:ext>
            </a:extLst>
          </p:cNvPr>
          <p:cNvSpPr>
            <a:spLocks noGrp="1"/>
          </p:cNvSpPr>
          <p:nvPr>
            <p:ph type="body" idx="1"/>
          </p:nvPr>
        </p:nvSpPr>
        <p:spPr/>
        <p:txBody>
          <a:bodyPr/>
          <a:lstStyle/>
          <a:p>
            <a:r>
              <a:rPr lang="en-GB" dirty="0"/>
              <a:t> </a:t>
            </a:r>
            <a:endParaRPr lang="en-IE" dirty="0"/>
          </a:p>
        </p:txBody>
      </p:sp>
      <p:pic>
        <p:nvPicPr>
          <p:cNvPr id="7" name="Picture 6" descr="A screenshot of a cell phone&#10;&#10;Description automatically generated">
            <a:extLst>
              <a:ext uri="{FF2B5EF4-FFF2-40B4-BE49-F238E27FC236}">
                <a16:creationId xmlns:a16="http://schemas.microsoft.com/office/drawing/2014/main" id="{970C20BD-4061-460C-9984-E2CFD60B4B81}"/>
              </a:ext>
            </a:extLst>
          </p:cNvPr>
          <p:cNvPicPr>
            <a:picLocks noChangeAspect="1"/>
          </p:cNvPicPr>
          <p:nvPr/>
        </p:nvPicPr>
        <p:blipFill>
          <a:blip r:embed="rId2"/>
          <a:stretch>
            <a:fillRect/>
          </a:stretch>
        </p:blipFill>
        <p:spPr>
          <a:xfrm>
            <a:off x="646111" y="1394063"/>
            <a:ext cx="8098394" cy="4752360"/>
          </a:xfrm>
          <a:prstGeom prst="rect">
            <a:avLst/>
          </a:prstGeom>
        </p:spPr>
      </p:pic>
    </p:spTree>
    <p:extLst>
      <p:ext uri="{BB962C8B-B14F-4D97-AF65-F5344CB8AC3E}">
        <p14:creationId xmlns:p14="http://schemas.microsoft.com/office/powerpoint/2010/main" val="3176180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50F9-C045-4416-8B05-998063DCBD5E}"/>
              </a:ext>
            </a:extLst>
          </p:cNvPr>
          <p:cNvSpPr>
            <a:spLocks noGrp="1"/>
          </p:cNvSpPr>
          <p:nvPr>
            <p:ph type="title"/>
          </p:nvPr>
        </p:nvSpPr>
        <p:spPr/>
        <p:txBody>
          <a:bodyPr/>
          <a:lstStyle/>
          <a:p>
            <a:r>
              <a:rPr lang="en-GB" dirty="0"/>
              <a:t>Evaluation of the Application.</a:t>
            </a:r>
            <a:endParaRPr lang="en-IE" dirty="0"/>
          </a:p>
        </p:txBody>
      </p:sp>
      <p:sp>
        <p:nvSpPr>
          <p:cNvPr id="3" name="Text Placeholder 2">
            <a:extLst>
              <a:ext uri="{FF2B5EF4-FFF2-40B4-BE49-F238E27FC236}">
                <a16:creationId xmlns:a16="http://schemas.microsoft.com/office/drawing/2014/main" id="{682BB9FF-C17E-4F30-BD68-B4AAE3A1E06C}"/>
              </a:ext>
            </a:extLst>
          </p:cNvPr>
          <p:cNvSpPr>
            <a:spLocks noGrp="1"/>
          </p:cNvSpPr>
          <p:nvPr>
            <p:ph type="body" idx="1"/>
          </p:nvPr>
        </p:nvSpPr>
        <p:spPr/>
        <p:txBody>
          <a:bodyPr/>
          <a:lstStyle/>
          <a:p>
            <a:r>
              <a:rPr lang="en-GB" dirty="0"/>
              <a:t>Carried out two core evaluation methods for the project</a:t>
            </a:r>
          </a:p>
          <a:p>
            <a:pPr lvl="1"/>
            <a:r>
              <a:rPr lang="en-GB" dirty="0"/>
              <a:t>Built scenario wise, user-based test cases to test the overall functionality of the webpage with different users and different platforms.</a:t>
            </a:r>
          </a:p>
          <a:p>
            <a:pPr lvl="1"/>
            <a:r>
              <a:rPr lang="en-US" dirty="0"/>
              <a:t>Online survey based assessment and feedback forms using Google Forms: Used to monitor the ease of use of the application for users of different types.</a:t>
            </a:r>
          </a:p>
          <a:p>
            <a:pPr lvl="1"/>
            <a:r>
              <a:rPr lang="en-US" dirty="0"/>
              <a:t>We are reviewing the feedback received and accordingly make changes to make sure the application is more intuitive and is able to function better in regards to the overall </a:t>
            </a:r>
            <a:r>
              <a:rPr lang="en-US"/>
              <a:t>user experience.</a:t>
            </a:r>
            <a:endParaRPr lang="en-IE" dirty="0"/>
          </a:p>
        </p:txBody>
      </p:sp>
    </p:spTree>
    <p:extLst>
      <p:ext uri="{BB962C8B-B14F-4D97-AF65-F5344CB8AC3E}">
        <p14:creationId xmlns:p14="http://schemas.microsoft.com/office/powerpoint/2010/main" val="3725115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61D37A-6483-4181-B2C6-96F98B4D6581}"/>
              </a:ext>
            </a:extLst>
          </p:cNvPr>
          <p:cNvSpPr/>
          <p:nvPr/>
        </p:nvSpPr>
        <p:spPr>
          <a:xfrm>
            <a:off x="115410" y="417251"/>
            <a:ext cx="1500326" cy="3817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E" dirty="0"/>
              <a:t>Web Request</a:t>
            </a:r>
          </a:p>
        </p:txBody>
      </p:sp>
      <p:sp>
        <p:nvSpPr>
          <p:cNvPr id="3" name="Rectangle 2">
            <a:extLst>
              <a:ext uri="{FF2B5EF4-FFF2-40B4-BE49-F238E27FC236}">
                <a16:creationId xmlns:a16="http://schemas.microsoft.com/office/drawing/2014/main" id="{E251910B-2C8F-4B96-BC4D-1880510DF713}"/>
              </a:ext>
            </a:extLst>
          </p:cNvPr>
          <p:cNvSpPr/>
          <p:nvPr/>
        </p:nvSpPr>
        <p:spPr>
          <a:xfrm>
            <a:off x="1944210" y="417251"/>
            <a:ext cx="1500326" cy="3817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E" dirty="0"/>
              <a:t>Django backend</a:t>
            </a:r>
          </a:p>
        </p:txBody>
      </p:sp>
      <p:sp>
        <p:nvSpPr>
          <p:cNvPr id="4" name="Rectangle 3">
            <a:extLst>
              <a:ext uri="{FF2B5EF4-FFF2-40B4-BE49-F238E27FC236}">
                <a16:creationId xmlns:a16="http://schemas.microsoft.com/office/drawing/2014/main" id="{B6DB6069-3258-44B3-8522-AB8DFEDE1EB0}"/>
              </a:ext>
            </a:extLst>
          </p:cNvPr>
          <p:cNvSpPr/>
          <p:nvPr/>
        </p:nvSpPr>
        <p:spPr>
          <a:xfrm>
            <a:off x="6516211" y="1642369"/>
            <a:ext cx="1970842" cy="10209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E" dirty="0"/>
              <a:t>Website </a:t>
            </a:r>
          </a:p>
        </p:txBody>
      </p:sp>
      <p:sp>
        <p:nvSpPr>
          <p:cNvPr id="5" name="Rectangle 4">
            <a:extLst>
              <a:ext uri="{FF2B5EF4-FFF2-40B4-BE49-F238E27FC236}">
                <a16:creationId xmlns:a16="http://schemas.microsoft.com/office/drawing/2014/main" id="{740F3435-7AAD-4645-A316-E9F68DCD12FA}"/>
              </a:ext>
            </a:extLst>
          </p:cNvPr>
          <p:cNvSpPr/>
          <p:nvPr/>
        </p:nvSpPr>
        <p:spPr>
          <a:xfrm>
            <a:off x="3551067" y="1961964"/>
            <a:ext cx="1500326" cy="3817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E" dirty="0"/>
              <a:t>Web Design</a:t>
            </a:r>
          </a:p>
        </p:txBody>
      </p:sp>
      <p:sp>
        <p:nvSpPr>
          <p:cNvPr id="7" name="Rectangle 6">
            <a:extLst>
              <a:ext uri="{FF2B5EF4-FFF2-40B4-BE49-F238E27FC236}">
                <a16:creationId xmlns:a16="http://schemas.microsoft.com/office/drawing/2014/main" id="{EA8515EB-FE1B-430F-BE29-A0166B9C19A0}"/>
              </a:ext>
            </a:extLst>
          </p:cNvPr>
          <p:cNvSpPr/>
          <p:nvPr/>
        </p:nvSpPr>
        <p:spPr>
          <a:xfrm>
            <a:off x="1402671" y="2152833"/>
            <a:ext cx="1500326" cy="1276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E" u="sng" dirty="0"/>
              <a:t>CSS Libraries</a:t>
            </a:r>
            <a:br>
              <a:rPr lang="en-IE" dirty="0"/>
            </a:br>
            <a:r>
              <a:rPr lang="en-IE" dirty="0"/>
              <a:t>1.Bootstrap.</a:t>
            </a:r>
            <a:br>
              <a:rPr lang="en-IE" dirty="0"/>
            </a:br>
            <a:r>
              <a:rPr lang="en-IE" dirty="0"/>
              <a:t>2. w3school</a:t>
            </a:r>
            <a:br>
              <a:rPr lang="en-IE" dirty="0"/>
            </a:br>
            <a:r>
              <a:rPr lang="en-IE" dirty="0"/>
              <a:t>3.etc</a:t>
            </a:r>
          </a:p>
        </p:txBody>
      </p:sp>
      <p:sp>
        <p:nvSpPr>
          <p:cNvPr id="8" name="Rectangle 7">
            <a:extLst>
              <a:ext uri="{FF2B5EF4-FFF2-40B4-BE49-F238E27FC236}">
                <a16:creationId xmlns:a16="http://schemas.microsoft.com/office/drawing/2014/main" id="{2E91A99F-DEA4-4FE0-A7E8-A5CE941E6A96}"/>
              </a:ext>
            </a:extLst>
          </p:cNvPr>
          <p:cNvSpPr/>
          <p:nvPr/>
        </p:nvSpPr>
        <p:spPr>
          <a:xfrm>
            <a:off x="1615735" y="3741936"/>
            <a:ext cx="3027285" cy="1276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E" u="sng" dirty="0"/>
              <a:t>JS Libraries for responsive design</a:t>
            </a:r>
            <a:br>
              <a:rPr lang="en-IE" dirty="0"/>
            </a:br>
            <a:r>
              <a:rPr lang="en-IE" dirty="0"/>
              <a:t>1.Bootstrap bundle.</a:t>
            </a:r>
          </a:p>
          <a:p>
            <a:pPr algn="ctr"/>
            <a:r>
              <a:rPr lang="en-IE" dirty="0"/>
              <a:t>2. </a:t>
            </a:r>
            <a:r>
              <a:rPr lang="en-IE" dirty="0" err="1"/>
              <a:t>Jquery</a:t>
            </a:r>
            <a:r>
              <a:rPr lang="en-IE" dirty="0"/>
              <a:t> </a:t>
            </a:r>
            <a:r>
              <a:rPr lang="en-IE"/>
              <a:t>for animation.</a:t>
            </a:r>
            <a:endParaRPr lang="en-IE" dirty="0"/>
          </a:p>
        </p:txBody>
      </p:sp>
    </p:spTree>
    <p:extLst>
      <p:ext uri="{BB962C8B-B14F-4D97-AF65-F5344CB8AC3E}">
        <p14:creationId xmlns:p14="http://schemas.microsoft.com/office/powerpoint/2010/main" val="1184842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4"/>
        <p:cNvGrpSpPr/>
        <p:nvPr/>
      </p:nvGrpSpPr>
      <p:grpSpPr>
        <a:xfrm>
          <a:off x="0" y="0"/>
          <a:ext cx="0" cy="0"/>
          <a:chOff x="0" y="0"/>
          <a:chExt cx="0" cy="0"/>
        </a:xfrm>
      </p:grpSpPr>
      <p:sp>
        <p:nvSpPr>
          <p:cNvPr id="425" name="Google Shape;425;p19"/>
          <p:cNvSpPr/>
          <p:nvPr/>
        </p:nvSpPr>
        <p:spPr>
          <a:xfrm>
            <a:off x="0" y="-6"/>
            <a:ext cx="12191696" cy="68580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6" name="Google Shape;426;p19"/>
          <p:cNvSpPr/>
          <p:nvPr/>
        </p:nvSpPr>
        <p:spPr>
          <a:xfrm>
            <a:off x="8719939" y="3787058"/>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27" name="Google Shape;427;p19"/>
          <p:cNvSpPr/>
          <p:nvPr/>
        </p:nvSpPr>
        <p:spPr>
          <a:xfrm>
            <a:off x="305" y="4065581"/>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a:stretch>
          </a:blipFill>
          <a:ln>
            <a:noFill/>
          </a:ln>
        </p:spPr>
      </p:sp>
      <p:grpSp>
        <p:nvGrpSpPr>
          <p:cNvPr id="428" name="Google Shape;428;p19"/>
          <p:cNvGrpSpPr/>
          <p:nvPr/>
        </p:nvGrpSpPr>
        <p:grpSpPr>
          <a:xfrm>
            <a:off x="646133" y="1196446"/>
            <a:ext cx="10899427" cy="1797922"/>
            <a:chOff x="967" y="792689"/>
            <a:chExt cx="10899427" cy="1797922"/>
          </a:xfrm>
        </p:grpSpPr>
        <p:sp>
          <p:nvSpPr>
            <p:cNvPr id="429" name="Google Shape;429;p19"/>
            <p:cNvSpPr/>
            <p:nvPr/>
          </p:nvSpPr>
          <p:spPr>
            <a:xfrm>
              <a:off x="967" y="792689"/>
              <a:ext cx="4617621" cy="1797922"/>
            </a:xfrm>
            <a:prstGeom prst="rect">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txBox="1"/>
            <p:nvPr/>
          </p:nvSpPr>
          <p:spPr>
            <a:xfrm>
              <a:off x="967" y="792689"/>
              <a:ext cx="4617621" cy="1797922"/>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lt1"/>
                </a:buClr>
                <a:buSzPts val="4800"/>
                <a:buFont typeface="Century Gothic"/>
                <a:buNone/>
              </a:pPr>
              <a:r>
                <a:rPr lang="en-US" sz="4800" cap="none">
                  <a:solidFill>
                    <a:schemeClr val="lt1"/>
                  </a:solidFill>
                  <a:latin typeface="Century Gothic"/>
                  <a:ea typeface="Century Gothic"/>
                  <a:cs typeface="Century Gothic"/>
                  <a:sym typeface="Century Gothic"/>
                </a:rPr>
                <a:t>STAY SAFE!</a:t>
              </a:r>
              <a:endParaRPr/>
            </a:p>
          </p:txBody>
        </p:sp>
        <p:sp>
          <p:nvSpPr>
            <p:cNvPr id="431" name="Google Shape;431;p19"/>
            <p:cNvSpPr/>
            <p:nvPr/>
          </p:nvSpPr>
          <p:spPr>
            <a:xfrm>
              <a:off x="5987912" y="792689"/>
              <a:ext cx="4912482" cy="1748854"/>
            </a:xfrm>
            <a:prstGeom prst="rect">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txBox="1"/>
            <p:nvPr/>
          </p:nvSpPr>
          <p:spPr>
            <a:xfrm>
              <a:off x="5987912" y="792689"/>
              <a:ext cx="4912482" cy="1748854"/>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4400"/>
                <a:buFont typeface="Century Gothic"/>
                <a:buNone/>
              </a:pPr>
              <a:r>
                <a:rPr lang="en-US" sz="4400" cap="none">
                  <a:solidFill>
                    <a:schemeClr val="lt1"/>
                  </a:solidFill>
                  <a:latin typeface="Century Gothic"/>
                  <a:ea typeface="Century Gothic"/>
                  <a:cs typeface="Century Gothic"/>
                  <a:sym typeface="Century Gothic"/>
                </a:rPr>
                <a:t>THANK YOU!</a:t>
              </a:r>
              <a:endParaRPr/>
            </a:p>
          </p:txBody>
        </p:sp>
      </p:grpSp>
      <p:sp>
        <p:nvSpPr>
          <p:cNvPr id="433" name="Google Shape;433;p19"/>
          <p:cNvSpPr txBox="1"/>
          <p:nvPr/>
        </p:nvSpPr>
        <p:spPr>
          <a:xfrm>
            <a:off x="9690450" y="6192633"/>
            <a:ext cx="25012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imes New Roman"/>
                <a:ea typeface="Times New Roman"/>
                <a:cs typeface="Times New Roman"/>
                <a:sym typeface="Times New Roman"/>
              </a:rPr>
              <a:t>-Team Rocket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838200" y="365126"/>
            <a:ext cx="10515600" cy="14353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Times New Roman"/>
              <a:buNone/>
            </a:pPr>
            <a:r>
              <a:rPr lang="en-US" b="1" i="1">
                <a:latin typeface="Times New Roman"/>
                <a:ea typeface="Times New Roman"/>
                <a:cs typeface="Times New Roman"/>
                <a:sym typeface="Times New Roman"/>
              </a:rPr>
              <a:t>Team Rocket</a:t>
            </a:r>
            <a:br>
              <a:rPr lang="en-US" b="1" i="1">
                <a:latin typeface="Times New Roman"/>
                <a:ea typeface="Times New Roman"/>
                <a:cs typeface="Times New Roman"/>
                <a:sym typeface="Times New Roman"/>
              </a:rPr>
            </a:br>
            <a:br>
              <a:rPr lang="en-US" i="0"/>
            </a:br>
            <a:endParaRPr i="0"/>
          </a:p>
        </p:txBody>
      </p:sp>
      <p:sp>
        <p:nvSpPr>
          <p:cNvPr id="271" name="Google Shape;271;p2"/>
          <p:cNvSpPr txBox="1">
            <a:spLocks noGrp="1"/>
          </p:cNvSpPr>
          <p:nvPr>
            <p:ph type="body" idx="1"/>
          </p:nvPr>
        </p:nvSpPr>
        <p:spPr>
          <a:xfrm>
            <a:off x="690664" y="1605063"/>
            <a:ext cx="10663136" cy="417356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Aditya Krishnan 					15316048			</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Apurva </a:t>
            </a:r>
            <a:r>
              <a:rPr lang="en-US" sz="2400" b="1" dirty="0" err="1">
                <a:latin typeface="Times New Roman"/>
                <a:ea typeface="Times New Roman"/>
                <a:cs typeface="Times New Roman"/>
                <a:sym typeface="Times New Roman"/>
              </a:rPr>
              <a:t>Deore</a:t>
            </a:r>
            <a:r>
              <a:rPr lang="en-US" sz="2400" b="1" dirty="0">
                <a:latin typeface="Times New Roman"/>
                <a:ea typeface="Times New Roman"/>
                <a:cs typeface="Times New Roman"/>
                <a:sym typeface="Times New Roman"/>
              </a:rPr>
              <a:t>					19200283		</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Ashwin Manikandan				19201000 </a:t>
            </a:r>
            <a:endParaRPr dirty="0"/>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Minaz</a:t>
            </a:r>
            <a:r>
              <a:rPr lang="en-US" sz="2400" b="1" dirty="0">
                <a:latin typeface="Times New Roman"/>
                <a:ea typeface="Times New Roman"/>
                <a:cs typeface="Times New Roman"/>
                <a:sym typeface="Times New Roman"/>
              </a:rPr>
              <a:t> Shaikh					19200200	              </a:t>
            </a:r>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Nripendra</a:t>
            </a:r>
            <a:r>
              <a:rPr lang="en-US" sz="2400" b="1" dirty="0">
                <a:latin typeface="Times New Roman"/>
                <a:ea typeface="Times New Roman"/>
                <a:cs typeface="Times New Roman"/>
                <a:sym typeface="Times New Roman"/>
              </a:rPr>
              <a:t> Singh					19200326</a:t>
            </a:r>
            <a:endParaRPr dirty="0"/>
          </a:p>
          <a:p>
            <a:pPr marL="342900" lvl="0" indent="-342900" algn="l" rtl="0">
              <a:spcBef>
                <a:spcPts val="1000"/>
              </a:spcBef>
              <a:spcAft>
                <a:spcPts val="0"/>
              </a:spcAft>
              <a:buSzPts val="1920"/>
              <a:buChar char="►"/>
            </a:pPr>
            <a:r>
              <a:rPr lang="en-US" sz="2400" b="1" dirty="0" err="1">
                <a:latin typeface="Times New Roman"/>
                <a:ea typeface="Times New Roman"/>
                <a:cs typeface="Times New Roman"/>
                <a:sym typeface="Times New Roman"/>
              </a:rPr>
              <a:t>Sumit</a:t>
            </a:r>
            <a:r>
              <a:rPr lang="en-US" sz="2400" b="1" dirty="0">
                <a:latin typeface="Times New Roman"/>
                <a:ea typeface="Times New Roman"/>
                <a:cs typeface="Times New Roman"/>
                <a:sym typeface="Times New Roman"/>
              </a:rPr>
              <a:t> Kumar					19200701</a:t>
            </a:r>
            <a:endParaRPr dirty="0"/>
          </a:p>
          <a:p>
            <a:pPr marL="342900" lvl="0" indent="-342900" algn="l" rtl="0">
              <a:spcBef>
                <a:spcPts val="1000"/>
              </a:spcBef>
              <a:spcAft>
                <a:spcPts val="0"/>
              </a:spcAft>
              <a:buSzPts val="1920"/>
              <a:buChar char="►"/>
            </a:pPr>
            <a:r>
              <a:rPr lang="en-US" sz="2400" b="1" dirty="0">
                <a:latin typeface="Times New Roman"/>
                <a:ea typeface="Times New Roman"/>
                <a:cs typeface="Times New Roman"/>
                <a:sym typeface="Times New Roman"/>
              </a:rPr>
              <a:t>Vishal Padma					19200174</a:t>
            </a:r>
            <a:endParaRPr dirty="0"/>
          </a:p>
        </p:txBody>
      </p:sp>
      <p:pic>
        <p:nvPicPr>
          <p:cNvPr id="272" name="Google Shape;272;p2"/>
          <p:cNvPicPr preferRelativeResize="0"/>
          <p:nvPr/>
        </p:nvPicPr>
        <p:blipFill>
          <a:blip r:embed="rId3">
            <a:alphaModFix/>
          </a:blip>
          <a:stretch>
            <a:fillRect/>
          </a:stretch>
        </p:blipFill>
        <p:spPr>
          <a:xfrm>
            <a:off x="7960833" y="1524845"/>
            <a:ext cx="4334001" cy="4334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
        <p:cNvGrpSpPr/>
        <p:nvPr/>
      </p:nvGrpSpPr>
      <p:grpSpPr>
        <a:xfrm>
          <a:off x="0" y="0"/>
          <a:ext cx="0" cy="0"/>
          <a:chOff x="0" y="0"/>
          <a:chExt cx="0" cy="0"/>
        </a:xfrm>
      </p:grpSpPr>
      <p:pic>
        <p:nvPicPr>
          <p:cNvPr id="277" name="Google Shape;277;p3"/>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78" name="Google Shape;278;p3"/>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79" name="Google Shape;279;p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3"/>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81" name="Google Shape;281;p3"/>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82" name="Google Shape;282;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84" name="Google Shape;284;p3"/>
          <p:cNvSpPr txBox="1">
            <a:spLocks noGrp="1"/>
          </p:cNvSpPr>
          <p:nvPr>
            <p:ph type="body" idx="1"/>
          </p:nvPr>
        </p:nvSpPr>
        <p:spPr>
          <a:xfrm>
            <a:off x="6741268" y="3044757"/>
            <a:ext cx="4803031" cy="316554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880"/>
              <a:buNone/>
            </a:pPr>
            <a:r>
              <a:rPr lang="en-US" sz="3600" b="1">
                <a:solidFill>
                  <a:srgbClr val="0C0C0C"/>
                </a:solidFill>
                <a:latin typeface="Gill Sans"/>
                <a:ea typeface="Gill Sans"/>
                <a:cs typeface="Gill Sans"/>
                <a:sym typeface="Gill Sans"/>
              </a:rPr>
              <a:t>COVID-19 INTERACTIVE VISUALIZER </a:t>
            </a:r>
            <a:endParaRPr/>
          </a:p>
          <a:p>
            <a:pPr marL="0" lvl="0" indent="0" algn="l" rtl="0">
              <a:spcBef>
                <a:spcPts val="1000"/>
              </a:spcBef>
              <a:spcAft>
                <a:spcPts val="0"/>
              </a:spcAft>
              <a:buSzPts val="1440"/>
              <a:buNone/>
            </a:pPr>
            <a:endParaRPr sz="1800">
              <a:solidFill>
                <a:srgbClr val="86D1D8"/>
              </a:solidFill>
            </a:endParaRPr>
          </a:p>
          <a:p>
            <a:pPr marL="0" lvl="0" indent="0" algn="l" rtl="0">
              <a:spcBef>
                <a:spcPts val="1000"/>
              </a:spcBef>
              <a:spcAft>
                <a:spcPts val="0"/>
              </a:spcAft>
              <a:buSzPts val="1440"/>
              <a:buNone/>
            </a:pPr>
            <a:endParaRPr sz="1800">
              <a:solidFill>
                <a:srgbClr val="86D1D8"/>
              </a:solidFill>
            </a:endParaRPr>
          </a:p>
        </p:txBody>
      </p:sp>
      <p:sp>
        <p:nvSpPr>
          <p:cNvPr id="285" name="Google Shape;285;p3"/>
          <p:cNvSpPr/>
          <p:nvPr/>
        </p:nvSpPr>
        <p:spPr>
          <a:xfrm>
            <a:off x="636914" y="639905"/>
            <a:ext cx="5775975" cy="55781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86" name="Google Shape;286;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3"/>
          <p:cNvPicPr preferRelativeResize="0"/>
          <p:nvPr/>
        </p:nvPicPr>
        <p:blipFill rotWithShape="1">
          <a:blip r:embed="rId8">
            <a:alphaModFix/>
          </a:blip>
          <a:srcRect l="9016" r="13446" b="-2"/>
          <a:stretch/>
        </p:blipFill>
        <p:spPr>
          <a:xfrm>
            <a:off x="1354993" y="987220"/>
            <a:ext cx="4339816" cy="4883558"/>
          </a:xfrm>
          <a:prstGeom prst="rect">
            <a:avLst/>
          </a:prstGeom>
          <a:noFill/>
          <a:ln>
            <a:noFill/>
          </a:ln>
        </p:spPr>
      </p:pic>
      <p:sp>
        <p:nvSpPr>
          <p:cNvPr id="288" name="Google Shape;288;p3"/>
          <p:cNvSpPr txBox="1"/>
          <p:nvPr/>
        </p:nvSpPr>
        <p:spPr>
          <a:xfrm>
            <a:off x="6633454" y="1067169"/>
            <a:ext cx="3804357"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a:solidFill>
                  <a:srgbClr val="0C0C0C"/>
                </a:solidFill>
                <a:latin typeface="Times New Roman"/>
                <a:ea typeface="Times New Roman"/>
                <a:cs typeface="Times New Roman"/>
                <a:sym typeface="Times New Roman"/>
              </a:rPr>
              <a:t>Project objectives</a:t>
            </a:r>
            <a:endParaRPr/>
          </a:p>
          <a:p>
            <a:pPr marL="0" marR="0" lvl="0" indent="0" algn="l" rtl="0">
              <a:spcBef>
                <a:spcPts val="0"/>
              </a:spcBef>
              <a:spcAft>
                <a:spcPts val="0"/>
              </a:spcAft>
              <a:buNone/>
            </a:pPr>
            <a:r>
              <a:rPr lang="en-US" sz="2000" b="1" i="1">
                <a:solidFill>
                  <a:srgbClr val="0C0C0C"/>
                </a:solidFill>
                <a:latin typeface="Times New Roman"/>
                <a:ea typeface="Times New Roman"/>
                <a:cs typeface="Times New Roman"/>
                <a:sym typeface="Times New Roman"/>
              </a:rPr>
              <a:t>Challenge 1: COVID-19</a:t>
            </a:r>
            <a:endParaRPr sz="1800">
              <a:solidFill>
                <a:srgbClr val="0C0C0C"/>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2"/>
        <p:cNvGrpSpPr/>
        <p:nvPr/>
      </p:nvGrpSpPr>
      <p:grpSpPr>
        <a:xfrm>
          <a:off x="0" y="0"/>
          <a:ext cx="0" cy="0"/>
          <a:chOff x="0" y="0"/>
          <a:chExt cx="0" cy="0"/>
        </a:xfrm>
      </p:grpSpPr>
      <p:sp>
        <p:nvSpPr>
          <p:cNvPr id="293" name="Google Shape;293;p4"/>
          <p:cNvSpPr txBox="1">
            <a:spLocks noGrp="1"/>
          </p:cNvSpPr>
          <p:nvPr>
            <p:ph type="title"/>
          </p:nvPr>
        </p:nvSpPr>
        <p:spPr>
          <a:xfrm>
            <a:off x="770999" y="100391"/>
            <a:ext cx="9666813" cy="1696593"/>
          </a:xfrm>
          <a:prstGeom prst="rect">
            <a:avLst/>
          </a:prstGeom>
          <a:noFill/>
          <a:ln>
            <a:noFill/>
          </a:ln>
        </p:spPr>
        <p:txBody>
          <a:bodyPr spcFirstLastPara="1" wrap="square" lIns="91425" tIns="45700" rIns="91425" bIns="45700" anchor="t" anchorCtr="0">
            <a:normAutofit fontScale="90000"/>
          </a:bodyPr>
          <a:lstStyle/>
          <a:p>
            <a:pPr marL="0" lvl="0" indent="0" algn="just" rtl="0">
              <a:lnSpc>
                <a:spcPct val="90000"/>
              </a:lnSpc>
              <a:spcBef>
                <a:spcPts val="0"/>
              </a:spcBef>
              <a:spcAft>
                <a:spcPts val="0"/>
              </a:spcAft>
              <a:buClr>
                <a:schemeClr val="lt2"/>
              </a:buClr>
              <a:buSzPts val="1620"/>
              <a:buFont typeface="Times New Roman"/>
              <a:buNone/>
            </a:pPr>
            <a:r>
              <a:rPr lang="en-US" sz="1620" b="1" u="sng" strike="noStrike" dirty="0">
                <a:latin typeface="Times New Roman"/>
                <a:ea typeface="Times New Roman"/>
                <a:cs typeface="Times New Roman"/>
                <a:sym typeface="Times New Roman"/>
              </a:rPr>
              <a:t>AIM</a:t>
            </a:r>
            <a:br>
              <a:rPr lang="en-US" sz="1530" b="0" u="none" strike="noStrike" dirty="0">
                <a:latin typeface="Times New Roman"/>
                <a:ea typeface="Times New Roman"/>
                <a:cs typeface="Times New Roman"/>
                <a:sym typeface="Times New Roman"/>
              </a:rPr>
            </a:br>
            <a:br>
              <a:rPr lang="en-US" sz="1530" b="0" u="none" strike="noStrike" dirty="0">
                <a:latin typeface="Times New Roman"/>
                <a:ea typeface="Times New Roman"/>
                <a:cs typeface="Times New Roman"/>
                <a:sym typeface="Times New Roman"/>
              </a:rPr>
            </a:br>
            <a:r>
              <a:rPr lang="en-US" sz="1800" b="0" i="0" u="none" strike="noStrike" dirty="0">
                <a:latin typeface="Times New Roman"/>
                <a:ea typeface="Times New Roman"/>
                <a:cs typeface="Times New Roman"/>
                <a:sym typeface="Times New Roman"/>
              </a:rPr>
              <a:t>Creation of a </a:t>
            </a:r>
            <a:r>
              <a:rPr lang="en-US" sz="1979" b="1" i="0" dirty="0">
                <a:latin typeface="Times New Roman"/>
                <a:ea typeface="Times New Roman"/>
                <a:cs typeface="Times New Roman"/>
                <a:sym typeface="Times New Roman"/>
              </a:rPr>
              <a:t>W</a:t>
            </a:r>
            <a:r>
              <a:rPr lang="en-US" sz="1979" b="1" i="0" u="none" strike="noStrike" dirty="0">
                <a:latin typeface="Times New Roman"/>
                <a:ea typeface="Times New Roman"/>
                <a:cs typeface="Times New Roman"/>
                <a:sym typeface="Times New Roman"/>
              </a:rPr>
              <a:t>eb-based </a:t>
            </a:r>
            <a:r>
              <a:rPr lang="en-US" sz="1979" b="1" i="0" dirty="0">
                <a:latin typeface="Times New Roman"/>
                <a:ea typeface="Times New Roman"/>
                <a:cs typeface="Times New Roman"/>
                <a:sym typeface="Times New Roman"/>
              </a:rPr>
              <a:t>C</a:t>
            </a:r>
            <a:r>
              <a:rPr lang="en-US" sz="1979" b="1" i="0" u="none" strike="noStrike" dirty="0">
                <a:latin typeface="Times New Roman"/>
                <a:ea typeface="Times New Roman"/>
                <a:cs typeface="Times New Roman"/>
                <a:sym typeface="Times New Roman"/>
              </a:rPr>
              <a:t>hatbot </a:t>
            </a:r>
            <a:r>
              <a:rPr lang="en-US" sz="1979" b="1" i="0" dirty="0">
                <a:latin typeface="Times New Roman"/>
                <a:ea typeface="Times New Roman"/>
                <a:cs typeface="Times New Roman"/>
                <a:sym typeface="Times New Roman"/>
              </a:rPr>
              <a:t>A</a:t>
            </a:r>
            <a:r>
              <a:rPr lang="en-US" sz="1979" b="1" i="0" u="none" strike="noStrike" dirty="0">
                <a:latin typeface="Times New Roman"/>
                <a:ea typeface="Times New Roman"/>
                <a:cs typeface="Times New Roman"/>
                <a:sym typeface="Times New Roman"/>
              </a:rPr>
              <a:t>pplication and Map Visualizer </a:t>
            </a:r>
            <a:r>
              <a:rPr lang="en-US" sz="1800" b="0" i="0" u="none" strike="noStrike" dirty="0">
                <a:latin typeface="Times New Roman"/>
                <a:ea typeface="Times New Roman"/>
                <a:cs typeface="Times New Roman"/>
                <a:sym typeface="Times New Roman"/>
              </a:rPr>
              <a:t>which would enable us to solve user queries regarding the COVID-19 pandemic across the world. We aim to create more awareness among people regarding the effects of the pandemic specifically in the health sector, </a:t>
            </a:r>
            <a:r>
              <a:rPr lang="en-US" sz="1800" b="0" i="0" u="none" strike="noStrike" dirty="0" err="1">
                <a:latin typeface="Times New Roman"/>
                <a:ea typeface="Times New Roman"/>
                <a:cs typeface="Times New Roman"/>
                <a:sym typeface="Times New Roman"/>
              </a:rPr>
              <a:t>i.e</a:t>
            </a:r>
            <a:r>
              <a:rPr lang="en-US" sz="1800" b="0" i="0" u="none" strike="noStrike" dirty="0">
                <a:latin typeface="Times New Roman"/>
                <a:ea typeface="Times New Roman"/>
                <a:cs typeface="Times New Roman"/>
                <a:sym typeface="Times New Roman"/>
              </a:rPr>
              <a:t> Infected rates, Death rates, Recovery rates, </a:t>
            </a:r>
            <a:r>
              <a:rPr lang="en-US" sz="1800" b="0" i="0" u="none" strike="noStrike" dirty="0" err="1">
                <a:latin typeface="Times New Roman"/>
                <a:ea typeface="Times New Roman"/>
                <a:cs typeface="Times New Roman"/>
                <a:sym typeface="Times New Roman"/>
              </a:rPr>
              <a:t>etc</a:t>
            </a:r>
            <a:r>
              <a:rPr lang="en-US" sz="1800" b="0" i="0" u="none" strike="noStrike" dirty="0">
                <a:latin typeface="Times New Roman"/>
                <a:ea typeface="Times New Roman"/>
                <a:cs typeface="Times New Roman"/>
                <a:sym typeface="Times New Roman"/>
              </a:rPr>
              <a:t>, by letting users directly interact with the chatbot. The web page will use trusted sources to gather relevant information in the aforementioned categories which will be used to drive the responses of the bot and power the map based visualizations of the world which will be also deployed on the same application.</a:t>
            </a:r>
            <a:endParaRPr sz="1530" i="0" dirty="0">
              <a:latin typeface="Times New Roman"/>
              <a:ea typeface="Times New Roman"/>
              <a:cs typeface="Times New Roman"/>
              <a:sym typeface="Times New Roman"/>
            </a:endParaRPr>
          </a:p>
        </p:txBody>
      </p:sp>
      <p:sp>
        <p:nvSpPr>
          <p:cNvPr id="294" name="Google Shape;294;p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4"/>
          <p:cNvGrpSpPr/>
          <p:nvPr/>
        </p:nvGrpSpPr>
        <p:grpSpPr>
          <a:xfrm>
            <a:off x="2174566" y="2441202"/>
            <a:ext cx="7649311" cy="3723927"/>
            <a:chOff x="675704" y="-9767"/>
            <a:chExt cx="7649311" cy="3723927"/>
          </a:xfrm>
        </p:grpSpPr>
        <p:sp>
          <p:nvSpPr>
            <p:cNvPr id="296" name="Google Shape;296;p4"/>
            <p:cNvSpPr/>
            <p:nvPr/>
          </p:nvSpPr>
          <p:spPr>
            <a:xfrm>
              <a:off x="4255006" y="541614"/>
              <a:ext cx="1880922" cy="902174"/>
            </a:xfrm>
            <a:custGeom>
              <a:avLst/>
              <a:gdLst/>
              <a:ahLst/>
              <a:cxnLst/>
              <a:rect l="l" t="t" r="r" b="b"/>
              <a:pathLst>
                <a:path w="120000" h="120000" extrusionOk="0">
                  <a:moveTo>
                    <a:pt x="0" y="0"/>
                  </a:moveTo>
                  <a:lnTo>
                    <a:pt x="0" y="82245"/>
                  </a:lnTo>
                  <a:lnTo>
                    <a:pt x="120000" y="82245"/>
                  </a:lnTo>
                  <a:lnTo>
                    <a:pt x="120000" y="120000"/>
                  </a:lnTo>
                </a:path>
              </a:pathLst>
            </a:custGeom>
            <a:noFill/>
            <a:ln w="9525" cap="rnd" cmpd="sng">
              <a:solidFill>
                <a:srgbClr val="144043"/>
              </a:solidFill>
              <a:prstDash val="solid"/>
              <a:round/>
              <a:headEnd type="none" w="sm" len="sm"/>
              <a:tailEnd type="none" w="sm" len="sm"/>
            </a:ln>
          </p:spPr>
        </p:sp>
        <p:sp>
          <p:nvSpPr>
            <p:cNvPr id="297" name="Google Shape;297;p4"/>
            <p:cNvSpPr/>
            <p:nvPr/>
          </p:nvSpPr>
          <p:spPr>
            <a:xfrm>
              <a:off x="2207722" y="541614"/>
              <a:ext cx="2047284" cy="903459"/>
            </a:xfrm>
            <a:custGeom>
              <a:avLst/>
              <a:gdLst/>
              <a:ahLst/>
              <a:cxnLst/>
              <a:rect l="l" t="t" r="r" b="b"/>
              <a:pathLst>
                <a:path w="120000" h="120000" extrusionOk="0">
                  <a:moveTo>
                    <a:pt x="120000" y="0"/>
                  </a:moveTo>
                  <a:lnTo>
                    <a:pt x="120000" y="82298"/>
                  </a:lnTo>
                  <a:lnTo>
                    <a:pt x="0" y="82298"/>
                  </a:lnTo>
                  <a:lnTo>
                    <a:pt x="0" y="120000"/>
                  </a:lnTo>
                </a:path>
              </a:pathLst>
            </a:custGeom>
            <a:noFill/>
            <a:ln w="9525" cap="rnd" cmpd="sng">
              <a:solidFill>
                <a:srgbClr val="144043"/>
              </a:solidFill>
              <a:prstDash val="solid"/>
              <a:round/>
              <a:headEnd type="none" w="sm" len="sm"/>
              <a:tailEnd type="none" w="sm" len="sm"/>
            </a:ln>
          </p:spPr>
        </p:sp>
        <p:sp>
          <p:nvSpPr>
            <p:cNvPr id="298" name="Google Shape;298;p4"/>
            <p:cNvSpPr/>
            <p:nvPr/>
          </p:nvSpPr>
          <p:spPr>
            <a:xfrm>
              <a:off x="1688279" y="-9767"/>
              <a:ext cx="5133452" cy="55138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028728" y="313658"/>
              <a:ext cx="5133452" cy="55138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txBox="1"/>
            <p:nvPr/>
          </p:nvSpPr>
          <p:spPr>
            <a:xfrm>
              <a:off x="2044877" y="329807"/>
              <a:ext cx="5101154" cy="519083"/>
            </a:xfrm>
            <a:prstGeom prst="rect">
              <a:avLst/>
            </a:prstGeom>
            <a:noFill/>
            <a:ln>
              <a:noFill/>
            </a:ln>
          </p:spPr>
          <p:txBody>
            <a:bodyPr spcFirstLastPara="1" wrap="square" lIns="76200" tIns="76200" rIns="76200" bIns="76200" anchor="ctr" anchorCtr="0">
              <a:noAutofit/>
            </a:bodyPr>
            <a:lstStyle/>
            <a:p>
              <a:pPr marL="0" marR="0" lvl="0" indent="0" algn="just" rtl="0">
                <a:lnSpc>
                  <a:spcPct val="90000"/>
                </a:lnSpc>
                <a:spcBef>
                  <a:spcPts val="0"/>
                </a:spcBef>
                <a:spcAft>
                  <a:spcPts val="0"/>
                </a:spcAft>
                <a:buClr>
                  <a:schemeClr val="lt1"/>
                </a:buClr>
                <a:buSzPts val="2000"/>
                <a:buFont typeface="Times New Roman"/>
                <a:buNone/>
              </a:pPr>
              <a:r>
                <a:rPr lang="en-US" sz="2000" dirty="0">
                  <a:solidFill>
                    <a:schemeClr val="tx1"/>
                  </a:solidFill>
                  <a:latin typeface="Times New Roman"/>
                  <a:ea typeface="Times New Roman"/>
                  <a:cs typeface="Times New Roman"/>
                  <a:sym typeface="Times New Roman"/>
                </a:rPr>
                <a:t>      We plan to achieve two paramount features</a:t>
              </a:r>
              <a:endParaRPr dirty="0">
                <a:solidFill>
                  <a:schemeClr val="tx1"/>
                </a:solidFill>
              </a:endParaRPr>
            </a:p>
          </p:txBody>
        </p:sp>
        <p:sp>
          <p:nvSpPr>
            <p:cNvPr id="301" name="Google Shape;301;p4"/>
            <p:cNvSpPr/>
            <p:nvPr/>
          </p:nvSpPr>
          <p:spPr>
            <a:xfrm>
              <a:off x="675704" y="1445073"/>
              <a:ext cx="3064034" cy="194566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1016153" y="1768499"/>
              <a:ext cx="3064034" cy="194566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txBox="1"/>
            <p:nvPr/>
          </p:nvSpPr>
          <p:spPr>
            <a:xfrm>
              <a:off x="1073139" y="1825485"/>
              <a:ext cx="2950062" cy="1831689"/>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Times New Roman"/>
                <a:buNone/>
              </a:pPr>
              <a:r>
                <a:rPr lang="en-US" sz="1800" b="1" i="0" u="sng" dirty="0">
                  <a:solidFill>
                    <a:schemeClr val="tx1"/>
                  </a:solidFill>
                  <a:latin typeface="Times New Roman"/>
                  <a:ea typeface="Times New Roman"/>
                  <a:cs typeface="Times New Roman"/>
                  <a:sym typeface="Times New Roman"/>
                </a:rPr>
                <a:t>CHATBOT</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b="0" i="0" dirty="0">
                  <a:solidFill>
                    <a:schemeClr val="tx1"/>
                  </a:solidFill>
                  <a:latin typeface="Times New Roman"/>
                  <a:ea typeface="Times New Roman"/>
                  <a:cs typeface="Times New Roman"/>
                  <a:sym typeface="Times New Roman"/>
                </a:rPr>
                <a:t>A chatbot which </a:t>
              </a:r>
              <a:r>
                <a:rPr lang="en-US" sz="1800" dirty="0">
                  <a:solidFill>
                    <a:schemeClr val="tx1"/>
                  </a:solidFill>
                  <a:latin typeface="Times New Roman"/>
                  <a:ea typeface="Times New Roman"/>
                  <a:cs typeface="Times New Roman"/>
                  <a:sym typeface="Times New Roman"/>
                </a:rPr>
                <a:t>would answer </a:t>
              </a:r>
              <a:r>
                <a:rPr lang="en-US" sz="1800" b="0" i="0" dirty="0">
                  <a:solidFill>
                    <a:schemeClr val="tx1"/>
                  </a:solidFill>
                  <a:latin typeface="Times New Roman"/>
                  <a:ea typeface="Times New Roman"/>
                  <a:cs typeface="Times New Roman"/>
                  <a:sym typeface="Times New Roman"/>
                </a:rPr>
                <a:t>user’s queries about COVID-19</a:t>
              </a:r>
              <a:r>
                <a:rPr lang="en-US" sz="2200" b="0" i="0" dirty="0">
                  <a:solidFill>
                    <a:schemeClr val="tx1"/>
                  </a:solidFill>
                  <a:latin typeface="Times New Roman"/>
                  <a:ea typeface="Times New Roman"/>
                  <a:cs typeface="Times New Roman"/>
                  <a:sym typeface="Times New Roman"/>
                </a:rPr>
                <a:t>.</a:t>
              </a:r>
              <a:endParaRPr dirty="0">
                <a:solidFill>
                  <a:schemeClr val="tx1"/>
                </a:solidFill>
              </a:endParaRPr>
            </a:p>
            <a:p>
              <a:pPr marL="0" marR="0" lvl="0" indent="0" algn="just" rtl="0">
                <a:lnSpc>
                  <a:spcPct val="90000"/>
                </a:lnSpc>
                <a:spcBef>
                  <a:spcPts val="770"/>
                </a:spcBef>
                <a:spcAft>
                  <a:spcPts val="0"/>
                </a:spcAft>
                <a:buClr>
                  <a:schemeClr val="lt1"/>
                </a:buClr>
                <a:buSzPts val="1800"/>
                <a:buFont typeface="Times New Roman"/>
                <a:buNone/>
              </a:pPr>
              <a:r>
                <a:rPr lang="en-US" sz="1800" b="0" i="0" dirty="0" err="1">
                  <a:solidFill>
                    <a:schemeClr val="tx1"/>
                  </a:solidFill>
                  <a:latin typeface="Times New Roman"/>
                  <a:ea typeface="Times New Roman"/>
                  <a:cs typeface="Times New Roman"/>
                  <a:sym typeface="Times New Roman"/>
                </a:rPr>
                <a:t>Eg</a:t>
              </a:r>
              <a:r>
                <a:rPr lang="en-US" sz="1800" b="0" i="0" dirty="0">
                  <a:solidFill>
                    <a:schemeClr val="tx1"/>
                  </a:solidFill>
                  <a:latin typeface="Times New Roman"/>
                  <a:ea typeface="Times New Roman"/>
                  <a:cs typeface="Times New Roman"/>
                  <a:sym typeface="Times New Roman"/>
                </a:rPr>
                <a:t>: Symptoms of COVID-19?</a:t>
              </a:r>
              <a:endParaRPr sz="2000" dirty="0">
                <a:solidFill>
                  <a:schemeClr val="tx1"/>
                </a:solidFill>
                <a:latin typeface="Times New Roman"/>
                <a:ea typeface="Times New Roman"/>
                <a:cs typeface="Times New Roman"/>
                <a:sym typeface="Times New Roman"/>
              </a:endParaRPr>
            </a:p>
          </p:txBody>
        </p:sp>
        <p:sp>
          <p:nvSpPr>
            <p:cNvPr id="304" name="Google Shape;304;p4"/>
            <p:cNvSpPr/>
            <p:nvPr/>
          </p:nvSpPr>
          <p:spPr>
            <a:xfrm>
              <a:off x="4287289" y="1443788"/>
              <a:ext cx="3697278" cy="1945661"/>
            </a:xfrm>
            <a:prstGeom prst="roundRect">
              <a:avLst>
                <a:gd name="adj" fmla="val 10000"/>
              </a:avLst>
            </a:prstGeom>
            <a:gradFill>
              <a:gsLst>
                <a:gs pos="0">
                  <a:srgbClr val="376568"/>
                </a:gs>
                <a:gs pos="100000">
                  <a:srgbClr val="144044"/>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4627737" y="1767214"/>
              <a:ext cx="3697278" cy="1945661"/>
            </a:xfrm>
            <a:prstGeom prst="roundRect">
              <a:avLst>
                <a:gd name="adj" fmla="val 10000"/>
              </a:avLst>
            </a:prstGeom>
            <a:solidFill>
              <a:schemeClr val="lt2">
                <a:alpha val="89803"/>
              </a:schemeClr>
            </a:solidFill>
            <a:ln w="9525" cap="rnd" cmpd="sng">
              <a:solidFill>
                <a:srgbClr val="1B51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txBox="1"/>
            <p:nvPr/>
          </p:nvSpPr>
          <p:spPr>
            <a:xfrm>
              <a:off x="4684723" y="1824200"/>
              <a:ext cx="3583306" cy="1831689"/>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Times New Roman"/>
                <a:buNone/>
              </a:pPr>
              <a:r>
                <a:rPr lang="en-US" sz="1800" b="1" u="sng" dirty="0">
                  <a:solidFill>
                    <a:schemeClr val="tx1"/>
                  </a:solidFill>
                  <a:latin typeface="Times New Roman"/>
                  <a:ea typeface="Times New Roman"/>
                  <a:cs typeface="Times New Roman"/>
                  <a:sym typeface="Times New Roman"/>
                </a:rPr>
                <a:t>INTERACTIVE MAP</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dirty="0">
                  <a:solidFill>
                    <a:schemeClr val="tx1"/>
                  </a:solidFill>
                  <a:latin typeface="Times New Roman"/>
                  <a:ea typeface="Times New Roman"/>
                  <a:cs typeface="Times New Roman"/>
                  <a:sym typeface="Times New Roman"/>
                </a:rPr>
                <a:t>An interactive map-based feature deploying visualizations  that provide statistics about COVID-19 of various countries.</a:t>
              </a:r>
              <a:endParaRPr dirty="0">
                <a:solidFill>
                  <a:schemeClr val="tx1"/>
                </a:solidFill>
              </a:endParaRPr>
            </a:p>
            <a:p>
              <a:pPr marL="0" marR="0" lvl="0" indent="0" algn="just" rtl="0">
                <a:lnSpc>
                  <a:spcPct val="90000"/>
                </a:lnSpc>
                <a:spcBef>
                  <a:spcPts val="630"/>
                </a:spcBef>
                <a:spcAft>
                  <a:spcPts val="0"/>
                </a:spcAft>
                <a:buClr>
                  <a:schemeClr val="lt1"/>
                </a:buClr>
                <a:buSzPts val="1800"/>
                <a:buFont typeface="Times New Roman"/>
                <a:buNone/>
              </a:pPr>
              <a:r>
                <a:rPr lang="en-US" sz="1800" dirty="0">
                  <a:solidFill>
                    <a:schemeClr val="tx1"/>
                  </a:solidFill>
                  <a:latin typeface="Times New Roman"/>
                  <a:ea typeface="Times New Roman"/>
                  <a:cs typeface="Times New Roman"/>
                  <a:sym typeface="Times New Roman"/>
                </a:rPr>
                <a:t>E.g. Total cases? Active cases?</a:t>
              </a:r>
              <a:endParaRPr dirty="0">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0"/>
        <p:cNvGrpSpPr/>
        <p:nvPr/>
      </p:nvGrpSpPr>
      <p:grpSpPr>
        <a:xfrm>
          <a:off x="0" y="0"/>
          <a:ext cx="0" cy="0"/>
          <a:chOff x="0" y="0"/>
          <a:chExt cx="0" cy="0"/>
        </a:xfrm>
      </p:grpSpPr>
      <p:sp>
        <p:nvSpPr>
          <p:cNvPr id="311" name="Google Shape;311;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2" name="Google Shape;312;p5"/>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313" name="Google Shape;313;p5"/>
          <p:cNvCxnSpPr/>
          <p:nvPr/>
        </p:nvCxnSpPr>
        <p:spPr>
          <a:xfrm>
            <a:off x="4654295" y="1828800"/>
            <a:ext cx="0" cy="3200400"/>
          </a:xfrm>
          <a:prstGeom prst="straightConnector1">
            <a:avLst/>
          </a:prstGeom>
          <a:noFill/>
          <a:ln w="19050" cap="flat" cmpd="sng">
            <a:solidFill>
              <a:srgbClr val="4CB9C3"/>
            </a:solidFill>
            <a:prstDash val="solid"/>
            <a:round/>
            <a:headEnd type="none" w="sm" len="sm"/>
            <a:tailEnd type="none" w="sm" len="sm"/>
          </a:ln>
        </p:spPr>
      </p:cxnSp>
      <p:pic>
        <p:nvPicPr>
          <p:cNvPr id="314" name="Google Shape;314;p5"/>
          <p:cNvPicPr preferRelativeResize="0"/>
          <p:nvPr/>
        </p:nvPicPr>
        <p:blipFill rotWithShape="1">
          <a:blip r:embed="rId4">
            <a:alphaModFix/>
          </a:blip>
          <a:srcRect b="23320"/>
          <a:stretch/>
        </p:blipFill>
        <p:spPr>
          <a:xfrm>
            <a:off x="8605878" y="6228080"/>
            <a:ext cx="993734" cy="762000"/>
          </a:xfrm>
          <a:prstGeom prst="rect">
            <a:avLst/>
          </a:prstGeom>
          <a:noFill/>
          <a:ln>
            <a:noFill/>
          </a:ln>
        </p:spPr>
      </p:pic>
      <p:sp>
        <p:nvSpPr>
          <p:cNvPr id="315" name="Google Shape;315;p5"/>
          <p:cNvSpPr/>
          <p:nvPr/>
        </p:nvSpPr>
        <p:spPr>
          <a:xfrm>
            <a:off x="-1588" y="0"/>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316" name="Google Shape;316;p5"/>
          <p:cNvSpPr txBox="1">
            <a:spLocks noGrp="1"/>
          </p:cNvSpPr>
          <p:nvPr>
            <p:ph type="title"/>
          </p:nvPr>
        </p:nvSpPr>
        <p:spPr>
          <a:xfrm>
            <a:off x="806195" y="804672"/>
            <a:ext cx="3600428" cy="503192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200"/>
              <a:buFont typeface="Times New Roman"/>
              <a:buNone/>
            </a:pPr>
            <a:r>
              <a:rPr lang="en-US" dirty="0">
                <a:latin typeface="Times New Roman"/>
                <a:ea typeface="Times New Roman"/>
                <a:cs typeface="Times New Roman"/>
                <a:sym typeface="Times New Roman"/>
              </a:rPr>
              <a:t>Project Plan</a:t>
            </a:r>
            <a:endParaRPr dirty="0"/>
          </a:p>
        </p:txBody>
      </p:sp>
      <p:sp>
        <p:nvSpPr>
          <p:cNvPr id="317" name="Google Shape;317;p5"/>
          <p:cNvSpPr txBox="1">
            <a:spLocks noGrp="1"/>
          </p:cNvSpPr>
          <p:nvPr>
            <p:ph type="body" idx="1"/>
          </p:nvPr>
        </p:nvSpPr>
        <p:spPr>
          <a:xfrm>
            <a:off x="4947610" y="847343"/>
            <a:ext cx="6399930" cy="5248657"/>
          </a:xfrm>
          <a:prstGeom prst="rect">
            <a:avLst/>
          </a:prstGeom>
          <a:noFill/>
          <a:ln>
            <a:noFill/>
          </a:ln>
        </p:spPr>
        <p:txBody>
          <a:bodyPr spcFirstLastPara="1" wrap="square" lIns="91425" tIns="45700" rIns="91425" bIns="45700" anchor="ctr" anchorCtr="0">
            <a:normAutofit fontScale="92500" lnSpcReduction="20000"/>
          </a:bodyPr>
          <a:lstStyle/>
          <a:p>
            <a:pPr marL="0" indent="0">
              <a:lnSpc>
                <a:spcPct val="90000"/>
              </a:lnSpc>
              <a:spcBef>
                <a:spcPts val="0"/>
              </a:spcBef>
              <a:buSzPts val="1360"/>
              <a:buNone/>
            </a:pPr>
            <a:r>
              <a:rPr lang="en-GB" sz="1700" dirty="0">
                <a:latin typeface="Times New Roman"/>
                <a:ea typeface="Times New Roman"/>
                <a:cs typeface="Times New Roman"/>
                <a:sym typeface="Times New Roman"/>
              </a:rPr>
              <a:t>After having achieved partial V1.2, lacking the integration of the chatbot with the front end pf the application, we aim to further breakdown tasks and reach goals into sprints and release versions. As part of the main non-trivial extension we would like to first refine the scope of the chatbot to being strictly restricted to information regarding Ireland. </a:t>
            </a:r>
            <a:endParaRPr lang="en-US" sz="1700" b="1" u="sng" dirty="0">
              <a:latin typeface="Times New Roman"/>
              <a:ea typeface="Times New Roman"/>
              <a:cs typeface="Times New Roman"/>
              <a:sym typeface="Times New Roman"/>
            </a:endParaRPr>
          </a:p>
          <a:p>
            <a:pPr marL="342900" lvl="0" indent="-342900" algn="l" rtl="0">
              <a:lnSpc>
                <a:spcPct val="90000"/>
              </a:lnSpc>
              <a:spcBef>
                <a:spcPts val="0"/>
              </a:spcBef>
              <a:spcAft>
                <a:spcPts val="0"/>
              </a:spcAft>
              <a:buSzPts val="1360"/>
              <a:buChar char="►"/>
            </a:pPr>
            <a:endParaRPr lang="en-US" sz="1700" b="1" u="sng"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360"/>
              <a:buChar char="►"/>
            </a:pPr>
            <a:r>
              <a:rPr lang="en-US" sz="1700" b="1" u="sng" dirty="0">
                <a:latin typeface="Times New Roman"/>
                <a:ea typeface="Times New Roman"/>
                <a:cs typeface="Times New Roman"/>
                <a:sym typeface="Times New Roman"/>
              </a:rPr>
              <a:t>Version 2.1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(14</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 – 20</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July’20)</a:t>
            </a:r>
            <a:endParaRPr lang="en-US" sz="1700" b="1" u="sng"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360"/>
              <a:buNone/>
            </a:pPr>
            <a:r>
              <a:rPr lang="en-US" sz="1700" dirty="0">
                <a:latin typeface="Times New Roman"/>
                <a:ea typeface="Times New Roman"/>
                <a:cs typeface="Times New Roman"/>
                <a:sym typeface="Times New Roman"/>
              </a:rPr>
              <a:t>Refining the functionality of the application to better improve User Experience and integration of the chatbot to the existing web application, </a:t>
            </a:r>
            <a:r>
              <a:rPr lang="en-US" sz="1600" dirty="0">
                <a:latin typeface="Times New Roman"/>
                <a:ea typeface="Times New Roman"/>
                <a:cs typeface="Times New Roman"/>
                <a:sym typeface="Times New Roman"/>
              </a:rPr>
              <a:t>With finer implantation of previous work done.</a:t>
            </a:r>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360"/>
              <a:buChar char="►"/>
            </a:pPr>
            <a:r>
              <a:rPr lang="en-US" sz="1700" b="1" u="sng" dirty="0">
                <a:latin typeface="Times New Roman"/>
                <a:ea typeface="Times New Roman"/>
                <a:cs typeface="Times New Roman"/>
                <a:sym typeface="Times New Roman"/>
              </a:rPr>
              <a:t>Version 2.2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(21</a:t>
            </a:r>
            <a:r>
              <a:rPr lang="en-US" sz="1700" b="1" baseline="30000" dirty="0">
                <a:latin typeface="Times New Roman"/>
                <a:ea typeface="Times New Roman"/>
                <a:cs typeface="Times New Roman"/>
                <a:sym typeface="Times New Roman"/>
              </a:rPr>
              <a:t>st</a:t>
            </a:r>
            <a:r>
              <a:rPr lang="en-US" sz="1700" b="1" dirty="0">
                <a:latin typeface="Times New Roman"/>
                <a:ea typeface="Times New Roman"/>
                <a:cs typeface="Times New Roman"/>
                <a:sym typeface="Times New Roman"/>
              </a:rPr>
              <a:t> July – 28</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July’20) 🡪 Milestone 2/Final Product</a:t>
            </a:r>
          </a:p>
          <a:p>
            <a:pPr marL="0" lvl="0" indent="0" algn="l" rtl="0">
              <a:lnSpc>
                <a:spcPct val="90000"/>
              </a:lnSpc>
              <a:spcBef>
                <a:spcPts val="1000"/>
              </a:spcBef>
              <a:spcAft>
                <a:spcPts val="0"/>
              </a:spcAft>
              <a:buSzPts val="1360"/>
              <a:buNone/>
            </a:pPr>
            <a:r>
              <a:rPr lang="en-US" sz="1700" dirty="0">
                <a:latin typeface="Times New Roman"/>
                <a:ea typeface="Times New Roman"/>
                <a:cs typeface="Times New Roman"/>
                <a:sym typeface="Times New Roman"/>
              </a:rPr>
              <a:t>Final core implementations and refinement of the paramount tasks (House the Chat-Bot and prepare the map visualizations) before the deployment of the application for user testing and evaluation and subsequent preparation of the final report.</a:t>
            </a:r>
            <a:endParaRPr lang="en-US" sz="1800" dirty="0"/>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a:p>
            <a:pPr marL="342900" lvl="0" indent="-342900" algn="l" rtl="0">
              <a:lnSpc>
                <a:spcPct val="90000"/>
              </a:lnSpc>
              <a:spcBef>
                <a:spcPts val="1000"/>
              </a:spcBef>
              <a:spcAft>
                <a:spcPts val="0"/>
              </a:spcAft>
              <a:buSzPts val="1360"/>
              <a:buChar char="►"/>
            </a:pPr>
            <a:r>
              <a:rPr lang="en-US" sz="1700" b="1" u="sng" dirty="0">
                <a:latin typeface="Times New Roman"/>
                <a:ea typeface="Times New Roman"/>
                <a:cs typeface="Times New Roman"/>
                <a:sym typeface="Times New Roman"/>
              </a:rPr>
              <a:t>Version 2.3 </a:t>
            </a:r>
            <a:r>
              <a:rPr lang="en-US" sz="1700" dirty="0">
                <a:latin typeface="Times New Roman"/>
                <a:ea typeface="Times New Roman"/>
                <a:cs typeface="Times New Roman"/>
                <a:sym typeface="Times New Roman"/>
              </a:rPr>
              <a:t> </a:t>
            </a:r>
            <a:r>
              <a:rPr lang="en-US" sz="1700" b="1" dirty="0">
                <a:latin typeface="Times New Roman"/>
                <a:ea typeface="Times New Roman"/>
                <a:cs typeface="Times New Roman"/>
                <a:sym typeface="Times New Roman"/>
              </a:rPr>
              <a:t>(29</a:t>
            </a:r>
            <a:r>
              <a:rPr lang="en-US" sz="1700" b="1" baseline="30000" dirty="0">
                <a:latin typeface="Times New Roman"/>
                <a:ea typeface="Times New Roman"/>
                <a:cs typeface="Times New Roman"/>
                <a:sym typeface="Times New Roman"/>
              </a:rPr>
              <a:t>th</a:t>
            </a:r>
            <a:r>
              <a:rPr lang="en-US" sz="1700" b="1" dirty="0">
                <a:latin typeface="Times New Roman"/>
                <a:ea typeface="Times New Roman"/>
                <a:cs typeface="Times New Roman"/>
                <a:sym typeface="Times New Roman"/>
              </a:rPr>
              <a:t> July – 3</a:t>
            </a:r>
            <a:r>
              <a:rPr lang="en-US" sz="1700" b="1" baseline="30000" dirty="0">
                <a:latin typeface="Times New Roman"/>
                <a:ea typeface="Times New Roman"/>
                <a:cs typeface="Times New Roman"/>
                <a:sym typeface="Times New Roman"/>
              </a:rPr>
              <a:t>rd</a:t>
            </a:r>
            <a:r>
              <a:rPr lang="en-US" sz="1700" b="1" dirty="0">
                <a:latin typeface="Times New Roman"/>
                <a:ea typeface="Times New Roman"/>
                <a:cs typeface="Times New Roman"/>
                <a:sym typeface="Times New Roman"/>
              </a:rPr>
              <a:t> August20) 🡪 Evaluation and refinement of the Final Product</a:t>
            </a:r>
          </a:p>
          <a:p>
            <a:pPr marL="0" lvl="0" indent="0">
              <a:lnSpc>
                <a:spcPct val="90000"/>
              </a:lnSpc>
              <a:buSzPts val="1360"/>
              <a:buNone/>
            </a:pPr>
            <a:r>
              <a:rPr lang="en-US" sz="1700" dirty="0">
                <a:latin typeface="Times New Roman"/>
                <a:ea typeface="Times New Roman"/>
                <a:cs typeface="Times New Roman"/>
                <a:sym typeface="Times New Roman"/>
              </a:rPr>
              <a:t>Run evaluation framework on the application based on User based functionality tests and assessment forms to ensure the application is functioning as expected. fore the final deployment of the application for  subsequent preparation of the final report the feedback will be used to further improve the application.</a:t>
            </a:r>
            <a:endParaRPr dirty="0"/>
          </a:p>
          <a:p>
            <a:pPr marL="0" lvl="0" indent="0" algn="l" rtl="0">
              <a:lnSpc>
                <a:spcPct val="90000"/>
              </a:lnSpc>
              <a:spcBef>
                <a:spcPts val="1000"/>
              </a:spcBef>
              <a:spcAft>
                <a:spcPts val="0"/>
              </a:spcAft>
              <a:buSzPts val="1360"/>
              <a:buNone/>
            </a:pPr>
            <a:endParaRPr sz="1700"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
          <p:cNvSpPr txBox="1">
            <a:spLocks noGrp="1"/>
          </p:cNvSpPr>
          <p:nvPr>
            <p:ph type="title"/>
          </p:nvPr>
        </p:nvSpPr>
        <p:spPr>
          <a:xfrm>
            <a:off x="311085" y="291831"/>
            <a:ext cx="9893230" cy="40575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400"/>
              <a:buFont typeface="Times New Roman"/>
              <a:buNone/>
            </a:pPr>
            <a:r>
              <a:rPr lang="en-US" sz="2400" b="1">
                <a:latin typeface="Times New Roman"/>
                <a:ea typeface="Times New Roman"/>
                <a:cs typeface="Times New Roman"/>
                <a:sym typeface="Times New Roman"/>
              </a:rPr>
              <a:t>Roles</a:t>
            </a:r>
            <a:endParaRPr/>
          </a:p>
        </p:txBody>
      </p:sp>
      <p:sp>
        <p:nvSpPr>
          <p:cNvPr id="323" name="Google Shape;323;p6"/>
          <p:cNvSpPr txBox="1">
            <a:spLocks noGrp="1"/>
          </p:cNvSpPr>
          <p:nvPr>
            <p:ph type="body" idx="1"/>
          </p:nvPr>
        </p:nvSpPr>
        <p:spPr>
          <a:xfrm>
            <a:off x="311085" y="697583"/>
            <a:ext cx="10416618" cy="5759777"/>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SzPts val="1776"/>
              <a:buNone/>
            </a:pPr>
            <a:endParaRPr sz="2220" b="1"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Aditya and </a:t>
            </a:r>
            <a:r>
              <a:rPr lang="en-US" sz="1850" b="1" dirty="0" err="1">
                <a:solidFill>
                  <a:srgbClr val="EC5453"/>
                </a:solidFill>
                <a:latin typeface="Times New Roman"/>
                <a:ea typeface="Times New Roman"/>
                <a:cs typeface="Times New Roman"/>
                <a:sym typeface="Times New Roman"/>
              </a:rPr>
              <a:t>Minaz</a:t>
            </a:r>
            <a:r>
              <a:rPr lang="en-US" sz="1850" b="1" dirty="0">
                <a:solidFill>
                  <a:srgbClr val="EC5453"/>
                </a:solidFill>
                <a:latin typeface="Times New Roman"/>
                <a:ea typeface="Times New Roman"/>
                <a:cs typeface="Times New Roman"/>
                <a:sym typeface="Times New Roman"/>
              </a:rPr>
              <a:t> (Front-End Team)</a:t>
            </a:r>
            <a:br>
              <a:rPr lang="en-US" sz="1850" dirty="0">
                <a:latin typeface="Times New Roman"/>
                <a:ea typeface="Times New Roman"/>
                <a:cs typeface="Times New Roman"/>
                <a:sym typeface="Times New Roman"/>
              </a:rPr>
            </a:br>
            <a:r>
              <a:rPr lang="en-US" sz="1665" dirty="0">
                <a:latin typeface="Times New Roman"/>
                <a:ea typeface="Times New Roman"/>
                <a:cs typeface="Times New Roman"/>
                <a:sym typeface="Times New Roman"/>
              </a:rPr>
              <a:t>Decide on the UI design and layout and functionality of the Webpage with the subsequent creation of Front-End.</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Integration of the Front-End with the Back-End. Refine the Web page with improved functionality to help better the      	UX</a:t>
            </a:r>
            <a:endParaRPr dirty="0"/>
          </a:p>
          <a:p>
            <a:pPr marL="0" lvl="0" indent="0" algn="l" rtl="0">
              <a:lnSpc>
                <a:spcPct val="80000"/>
              </a:lnSpc>
              <a:spcBef>
                <a:spcPts val="0"/>
              </a:spcBef>
              <a:spcAft>
                <a:spcPts val="0"/>
              </a:spcAft>
              <a:buSzPts val="1776"/>
              <a:buNone/>
            </a:pP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Apurva and Vishal (Data and Visualization Team)</a:t>
            </a:r>
            <a:br>
              <a:rPr lang="en-US" sz="1850" dirty="0">
                <a:latin typeface="Times New Roman"/>
                <a:ea typeface="Times New Roman"/>
                <a:cs typeface="Times New Roman"/>
                <a:sym typeface="Times New Roman"/>
              </a:rPr>
            </a:br>
            <a:r>
              <a:rPr lang="en-US" sz="1665" i="0" u="none" strike="noStrike" dirty="0">
                <a:latin typeface="Times New Roman"/>
                <a:ea typeface="Times New Roman"/>
                <a:cs typeface="Times New Roman"/>
                <a:sym typeface="Times New Roman"/>
              </a:rPr>
              <a:t>Research on </a:t>
            </a:r>
            <a:r>
              <a:rPr lang="en-US" sz="1665" dirty="0">
                <a:latin typeface="Times New Roman"/>
                <a:ea typeface="Times New Roman"/>
                <a:cs typeface="Times New Roman"/>
                <a:sym typeface="Times New Roman"/>
              </a:rPr>
              <a:t>the second potential</a:t>
            </a:r>
            <a:r>
              <a:rPr lang="en-US" sz="1665" i="0" u="none" strike="noStrike" dirty="0">
                <a:latin typeface="Times New Roman"/>
                <a:ea typeface="Times New Roman"/>
                <a:cs typeface="Times New Roman"/>
                <a:sym typeface="Times New Roman"/>
              </a:rPr>
              <a:t> API required and write scripts for Data Collection.</a:t>
            </a:r>
            <a:endParaRPr sz="1665" b="1" dirty="0">
              <a:latin typeface="Times New Roman"/>
              <a:ea typeface="Times New Roman"/>
              <a:cs typeface="Times New Roman"/>
              <a:sym typeface="Times New Roman"/>
            </a:endParaRPr>
          </a:p>
          <a:p>
            <a:pPr marL="0" lvl="0" indent="0" algn="l" rtl="0">
              <a:lnSpc>
                <a:spcPct val="80000"/>
              </a:lnSpc>
              <a:spcBef>
                <a:spcPts val="0"/>
              </a:spcBef>
              <a:spcAft>
                <a:spcPts val="0"/>
              </a:spcAft>
              <a:buSzPts val="1332"/>
              <a:buNone/>
            </a:pPr>
            <a:r>
              <a:rPr lang="en-US" sz="1665" b="1" i="0" u="none" strike="noStrike" dirty="0">
                <a:latin typeface="Times New Roman"/>
                <a:ea typeface="Times New Roman"/>
                <a:cs typeface="Times New Roman"/>
                <a:sym typeface="Times New Roman"/>
              </a:rPr>
              <a:t>      </a:t>
            </a:r>
            <a:r>
              <a:rPr lang="en-US" sz="1665" b="0" i="0" u="none" strike="noStrike" dirty="0">
                <a:latin typeface="Times New Roman"/>
                <a:ea typeface="Times New Roman"/>
                <a:cs typeface="Times New Roman"/>
                <a:sym typeface="Times New Roman"/>
              </a:rPr>
              <a:t>Data Mining and Data Cleaning/Pre-processing </a:t>
            </a:r>
            <a:r>
              <a:rPr lang="en-US" sz="1665" dirty="0">
                <a:latin typeface="Times New Roman"/>
                <a:ea typeface="Times New Roman"/>
                <a:cs typeface="Times New Roman"/>
                <a:sym typeface="Times New Roman"/>
              </a:rPr>
              <a:t>as</a:t>
            </a:r>
            <a:r>
              <a:rPr lang="en-US" sz="1665" b="0" i="0" u="none" strike="noStrike" dirty="0">
                <a:latin typeface="Times New Roman"/>
                <a:ea typeface="Times New Roman"/>
                <a:cs typeface="Times New Roman"/>
                <a:sym typeface="Times New Roman"/>
              </a:rPr>
              <a:t> and when required.</a:t>
            </a:r>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a:t>
            </a:r>
            <a:r>
              <a:rPr lang="en-US" sz="1665" b="0" i="0" u="none" strike="noStrike" dirty="0">
                <a:latin typeface="Times New Roman"/>
                <a:ea typeface="Times New Roman"/>
                <a:cs typeface="Times New Roman"/>
                <a:sym typeface="Times New Roman"/>
              </a:rPr>
              <a:t>NLP Processing for Text and research/deploy visualizations.</a:t>
            </a:r>
            <a:br>
              <a:rPr lang="en-US" sz="1665" b="0" i="0" u="none" strike="noStrike" dirty="0">
                <a:solidFill>
                  <a:srgbClr val="000000"/>
                </a:solidFill>
                <a:latin typeface="Times New Roman"/>
                <a:ea typeface="Times New Roman"/>
                <a:cs typeface="Times New Roman"/>
                <a:sym typeface="Times New Roman"/>
              </a:rPr>
            </a:b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a:solidFill>
                  <a:srgbClr val="EC5453"/>
                </a:solidFill>
                <a:latin typeface="Times New Roman"/>
                <a:ea typeface="Times New Roman"/>
                <a:cs typeface="Times New Roman"/>
                <a:sym typeface="Times New Roman"/>
              </a:rPr>
              <a:t>Ashwin (Cloud Deployment Team)</a:t>
            </a:r>
            <a:br>
              <a:rPr lang="en-US" sz="1850" dirty="0">
                <a:latin typeface="Times New Roman"/>
                <a:ea typeface="Times New Roman"/>
                <a:cs typeface="Times New Roman"/>
                <a:sym typeface="Times New Roman"/>
              </a:rPr>
            </a:br>
            <a:r>
              <a:rPr lang="en-US" sz="1665" dirty="0">
                <a:latin typeface="Times New Roman"/>
                <a:ea typeface="Times New Roman"/>
                <a:cs typeface="Times New Roman"/>
                <a:sym typeface="Times New Roman"/>
              </a:rPr>
              <a:t>Test/Deploy the required resources (Data Lake/ PostgreSQL/Data Factory/DB).</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Create dummy scripts and trigger them using data factory pipelines.</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Research on how to connect PostgreSQL to Front-end.</a:t>
            </a:r>
            <a:endParaRPr dirty="0"/>
          </a:p>
          <a:p>
            <a:pPr marL="0" lvl="0" indent="0" algn="l" rtl="0">
              <a:lnSpc>
                <a:spcPct val="80000"/>
              </a:lnSpc>
              <a:spcBef>
                <a:spcPts val="0"/>
              </a:spcBef>
              <a:spcAft>
                <a:spcPts val="0"/>
              </a:spcAft>
              <a:buSzPts val="1776"/>
              <a:buNone/>
            </a:pPr>
            <a:endParaRPr sz="2220" dirty="0">
              <a:latin typeface="Times New Roman"/>
              <a:ea typeface="Times New Roman"/>
              <a:cs typeface="Times New Roman"/>
              <a:sym typeface="Times New Roman"/>
            </a:endParaRPr>
          </a:p>
          <a:p>
            <a:pPr marL="342900" lvl="0" indent="-342900" algn="l" rtl="0">
              <a:lnSpc>
                <a:spcPct val="80000"/>
              </a:lnSpc>
              <a:spcBef>
                <a:spcPts val="0"/>
              </a:spcBef>
              <a:spcAft>
                <a:spcPts val="0"/>
              </a:spcAft>
              <a:buSzPts val="1480"/>
              <a:buChar char="►"/>
            </a:pPr>
            <a:r>
              <a:rPr lang="en-US" sz="1850" b="1" dirty="0" err="1">
                <a:solidFill>
                  <a:srgbClr val="EC5453"/>
                </a:solidFill>
                <a:latin typeface="Times New Roman"/>
                <a:ea typeface="Times New Roman"/>
                <a:cs typeface="Times New Roman"/>
                <a:sym typeface="Times New Roman"/>
              </a:rPr>
              <a:t>Sumit</a:t>
            </a:r>
            <a:r>
              <a:rPr lang="en-US" sz="1850" b="1" dirty="0">
                <a:solidFill>
                  <a:srgbClr val="EC5453"/>
                </a:solidFill>
                <a:latin typeface="Times New Roman"/>
                <a:ea typeface="Times New Roman"/>
                <a:cs typeface="Times New Roman"/>
                <a:sym typeface="Times New Roman"/>
              </a:rPr>
              <a:t> and </a:t>
            </a:r>
            <a:r>
              <a:rPr lang="en-US" sz="1850" b="1" dirty="0" err="1">
                <a:solidFill>
                  <a:srgbClr val="EC5453"/>
                </a:solidFill>
                <a:latin typeface="Times New Roman"/>
                <a:ea typeface="Times New Roman"/>
                <a:cs typeface="Times New Roman"/>
                <a:sym typeface="Times New Roman"/>
              </a:rPr>
              <a:t>Nripendra</a:t>
            </a:r>
            <a:r>
              <a:rPr lang="en-US" sz="1850" b="1" dirty="0">
                <a:solidFill>
                  <a:srgbClr val="EC5453"/>
                </a:solidFill>
                <a:latin typeface="Times New Roman"/>
                <a:ea typeface="Times New Roman"/>
                <a:cs typeface="Times New Roman"/>
                <a:sym typeface="Times New Roman"/>
              </a:rPr>
              <a:t> (Django Team)</a:t>
            </a:r>
            <a:endParaRPr dirty="0"/>
          </a:p>
          <a:p>
            <a:pPr marL="0" lvl="0" indent="0" algn="l" rtl="0">
              <a:lnSpc>
                <a:spcPct val="80000"/>
              </a:lnSpc>
              <a:spcBef>
                <a:spcPts val="0"/>
              </a:spcBef>
              <a:spcAft>
                <a:spcPts val="0"/>
              </a:spcAft>
              <a:buSzPts val="1480"/>
              <a:buNone/>
            </a:pPr>
            <a:r>
              <a:rPr lang="en-US" sz="1665" dirty="0">
                <a:latin typeface="Times New Roman"/>
                <a:ea typeface="Times New Roman"/>
                <a:cs typeface="Times New Roman"/>
                <a:sym typeface="Times New Roman"/>
              </a:rPr>
              <a:t>       Analyze for the risks involved and prepare </a:t>
            </a:r>
            <a:r>
              <a:rPr lang="en-US" sz="1665" dirty="0" err="1">
                <a:latin typeface="Times New Roman"/>
                <a:ea typeface="Times New Roman"/>
                <a:cs typeface="Times New Roman"/>
                <a:sym typeface="Times New Roman"/>
              </a:rPr>
              <a:t>.Net</a:t>
            </a:r>
            <a:r>
              <a:rPr lang="en-US" sz="1665" dirty="0">
                <a:latin typeface="Times New Roman"/>
                <a:ea typeface="Times New Roman"/>
                <a:cs typeface="Times New Roman"/>
                <a:sym typeface="Times New Roman"/>
              </a:rPr>
              <a:t> Backup</a:t>
            </a:r>
          </a:p>
          <a:p>
            <a:pPr marL="0" lvl="0" indent="0" algn="l" rtl="0">
              <a:lnSpc>
                <a:spcPct val="80000"/>
              </a:lnSpc>
              <a:spcBef>
                <a:spcPts val="0"/>
              </a:spcBef>
              <a:spcAft>
                <a:spcPts val="0"/>
              </a:spcAft>
              <a:buSzPts val="1480"/>
              <a:buNone/>
            </a:pPr>
            <a:r>
              <a:rPr lang="en-GB" dirty="0"/>
              <a:t>     </a:t>
            </a:r>
            <a:r>
              <a:rPr lang="en-GB" sz="1690" dirty="0">
                <a:latin typeface="Times New Roman" panose="02020603050405020304" pitchFamily="18" charset="0"/>
                <a:cs typeface="Times New Roman" panose="02020603050405020304" pitchFamily="18" charset="0"/>
              </a:rPr>
              <a:t>Prepare the structure of Lex API, and develop intents based on user requirements.</a:t>
            </a:r>
            <a:endParaRPr dirty="0"/>
          </a:p>
          <a:p>
            <a:pPr marL="0" lvl="0" indent="0" algn="l" rtl="0">
              <a:lnSpc>
                <a:spcPct val="80000"/>
              </a:lnSpc>
              <a:spcBef>
                <a:spcPts val="0"/>
              </a:spcBef>
              <a:spcAft>
                <a:spcPts val="0"/>
              </a:spcAft>
              <a:buSzPts val="1332"/>
              <a:buNone/>
            </a:pPr>
            <a:r>
              <a:rPr lang="en-US" sz="1665" dirty="0">
                <a:latin typeface="Times New Roman"/>
                <a:ea typeface="Times New Roman"/>
                <a:cs typeface="Times New Roman"/>
                <a:sym typeface="Times New Roman"/>
              </a:rPr>
              <a:t>       Creation of Back-End and integration with the front-end.</a:t>
            </a:r>
            <a:endParaRPr dirty="0"/>
          </a:p>
          <a:p>
            <a:pPr marL="0" lvl="0" indent="0" algn="l" rtl="0">
              <a:lnSpc>
                <a:spcPct val="80000"/>
              </a:lnSpc>
              <a:spcBef>
                <a:spcPts val="0"/>
              </a:spcBef>
              <a:spcAft>
                <a:spcPts val="0"/>
              </a:spcAft>
              <a:buSzPts val="1332"/>
              <a:buNone/>
            </a:pPr>
            <a:endParaRPr sz="1665" dirty="0">
              <a:latin typeface="Times New Roman"/>
              <a:ea typeface="Times New Roman"/>
              <a:cs typeface="Times New Roman"/>
              <a:sym typeface="Times New Roman"/>
            </a:endParaRPr>
          </a:p>
          <a:p>
            <a:pPr marL="0" lvl="0" indent="0" algn="l" rtl="0">
              <a:lnSpc>
                <a:spcPct val="80000"/>
              </a:lnSpc>
              <a:spcBef>
                <a:spcPts val="0"/>
              </a:spcBef>
              <a:spcAft>
                <a:spcPts val="0"/>
              </a:spcAft>
              <a:buSzPts val="1480"/>
              <a:buNone/>
            </a:pPr>
            <a:br>
              <a:rPr lang="en-US" sz="1850" dirty="0">
                <a:latin typeface="Times New Roman"/>
                <a:ea typeface="Times New Roman"/>
                <a:cs typeface="Times New Roman"/>
                <a:sym typeface="Times New Roman"/>
              </a:rPr>
            </a:br>
            <a:endParaRPr sz="2220" dirty="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7"/>
          <p:cNvSpPr txBox="1">
            <a:spLocks noGrp="1"/>
          </p:cNvSpPr>
          <p:nvPr>
            <p:ph type="title"/>
          </p:nvPr>
        </p:nvSpPr>
        <p:spPr>
          <a:xfrm>
            <a:off x="646111" y="452719"/>
            <a:ext cx="9404723" cy="7437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800"/>
              <a:buFont typeface="Times New Roman"/>
              <a:buNone/>
            </a:pPr>
            <a:r>
              <a:rPr lang="en-US" sz="2800">
                <a:latin typeface="Times New Roman"/>
                <a:ea typeface="Times New Roman"/>
                <a:cs typeface="Times New Roman"/>
                <a:sym typeface="Times New Roman"/>
              </a:rPr>
              <a:t>Architecture</a:t>
            </a:r>
            <a:endParaRPr sz="3600">
              <a:latin typeface="Times New Roman"/>
              <a:ea typeface="Times New Roman"/>
              <a:cs typeface="Times New Roman"/>
              <a:sym typeface="Times New Roman"/>
            </a:endParaRPr>
          </a:p>
        </p:txBody>
      </p:sp>
      <p:sp>
        <p:nvSpPr>
          <p:cNvPr id="3" name="Text Placeholder 2">
            <a:extLst>
              <a:ext uri="{FF2B5EF4-FFF2-40B4-BE49-F238E27FC236}">
                <a16:creationId xmlns:a16="http://schemas.microsoft.com/office/drawing/2014/main" id="{6CA860E1-FB01-4A0D-AFA6-8FF8306DFBF2}"/>
              </a:ext>
            </a:extLst>
          </p:cNvPr>
          <p:cNvSpPr>
            <a:spLocks noGrp="1"/>
          </p:cNvSpPr>
          <p:nvPr>
            <p:ph type="body" idx="1"/>
          </p:nvPr>
        </p:nvSpPr>
        <p:spPr/>
        <p:txBody>
          <a:bodyPr/>
          <a:lstStyle/>
          <a:p>
            <a:endParaRPr lang="en-IE"/>
          </a:p>
        </p:txBody>
      </p:sp>
      <p:pic>
        <p:nvPicPr>
          <p:cNvPr id="5" name="Picture 4" descr="A screenshot of a cell phone&#10;&#10;Description automatically generated">
            <a:extLst>
              <a:ext uri="{FF2B5EF4-FFF2-40B4-BE49-F238E27FC236}">
                <a16:creationId xmlns:a16="http://schemas.microsoft.com/office/drawing/2014/main" id="{DE54C1B1-BE73-4EE4-9A39-75AD192A2D88}"/>
              </a:ext>
            </a:extLst>
          </p:cNvPr>
          <p:cNvPicPr>
            <a:picLocks noChangeAspect="1"/>
          </p:cNvPicPr>
          <p:nvPr/>
        </p:nvPicPr>
        <p:blipFill>
          <a:blip r:embed="rId3"/>
          <a:stretch>
            <a:fillRect/>
          </a:stretch>
        </p:blipFill>
        <p:spPr>
          <a:xfrm>
            <a:off x="646111" y="1359507"/>
            <a:ext cx="9836459" cy="50457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
        <p:cNvGrpSpPr/>
        <p:nvPr/>
      </p:nvGrpSpPr>
      <p:grpSpPr>
        <a:xfrm>
          <a:off x="0" y="0"/>
          <a:ext cx="0" cy="0"/>
          <a:chOff x="0" y="0"/>
          <a:chExt cx="0" cy="0"/>
        </a:xfrm>
      </p:grpSpPr>
      <p:sp>
        <p:nvSpPr>
          <p:cNvPr id="334" name="Google Shape;334;p8"/>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5" name="Google Shape;335;p8"/>
          <p:cNvSpPr/>
          <p:nvPr/>
        </p:nvSpPr>
        <p:spPr>
          <a:xfrm>
            <a:off x="7560733" y="0"/>
            <a:ext cx="3215640" cy="6858000"/>
          </a:xfrm>
          <a:prstGeom prst="rect">
            <a:avLst/>
          </a:prstGeom>
          <a:solidFill>
            <a:srgbClr val="163C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336" name="Google Shape;336;p8"/>
          <p:cNvSpPr txBox="1">
            <a:spLocks noGrp="1"/>
          </p:cNvSpPr>
          <p:nvPr>
            <p:ph type="title"/>
          </p:nvPr>
        </p:nvSpPr>
        <p:spPr>
          <a:xfrm>
            <a:off x="7825169" y="1447799"/>
            <a:ext cx="2731458" cy="476673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4000"/>
              <a:buFont typeface="Times New Roman"/>
              <a:buNone/>
            </a:pPr>
            <a:r>
              <a:rPr lang="en-US" sz="4000">
                <a:solidFill>
                  <a:schemeClr val="lt1"/>
                </a:solidFill>
                <a:latin typeface="Times New Roman"/>
                <a:ea typeface="Times New Roman"/>
                <a:cs typeface="Times New Roman"/>
                <a:sym typeface="Times New Roman"/>
              </a:rPr>
              <a:t>DATA PLAN</a:t>
            </a:r>
            <a:endParaRPr/>
          </a:p>
        </p:txBody>
      </p:sp>
      <p:sp>
        <p:nvSpPr>
          <p:cNvPr id="337" name="Google Shape;337;p8"/>
          <p:cNvSpPr/>
          <p:nvPr/>
        </p:nvSpPr>
        <p:spPr>
          <a:xfrm>
            <a:off x="10764859" y="0"/>
            <a:ext cx="1438656" cy="6858000"/>
          </a:xfrm>
          <a:prstGeom prst="rect">
            <a:avLst/>
          </a:prstGeom>
          <a:solidFill>
            <a:srgbClr val="0E28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338" name="Google Shape;338;p8"/>
          <p:cNvSpPr txBox="1">
            <a:spLocks noGrp="1"/>
          </p:cNvSpPr>
          <p:nvPr>
            <p:ph type="body" idx="1"/>
          </p:nvPr>
        </p:nvSpPr>
        <p:spPr>
          <a:xfrm>
            <a:off x="395926" y="424206"/>
            <a:ext cx="6872140" cy="6141964"/>
          </a:xfrm>
          <a:prstGeom prst="rect">
            <a:avLst/>
          </a:prstGeom>
          <a:noFill/>
          <a:ln>
            <a:noFill/>
          </a:ln>
        </p:spPr>
        <p:txBody>
          <a:bodyPr spcFirstLastPara="1" wrap="square" lIns="91425" tIns="45700" rIns="91425" bIns="45700" anchor="t" anchorCtr="0">
            <a:normAutofit/>
          </a:bodyPr>
          <a:lstStyle/>
          <a:p>
            <a:pPr marL="342900" lvl="0" indent="-266700" algn="l" rtl="0">
              <a:lnSpc>
                <a:spcPct val="90000"/>
              </a:lnSpc>
              <a:spcBef>
                <a:spcPts val="1000"/>
              </a:spcBef>
              <a:spcAft>
                <a:spcPts val="0"/>
              </a:spcAft>
              <a:buSzPts val="1200"/>
              <a:buNone/>
            </a:pPr>
            <a:endParaRPr sz="1500" dirty="0">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66F6AF6F-2829-4F3B-B29E-8CF9C16B0C0B}"/>
              </a:ext>
            </a:extLst>
          </p:cNvPr>
          <p:cNvPicPr>
            <a:picLocks noChangeAspect="1"/>
          </p:cNvPicPr>
          <p:nvPr/>
        </p:nvPicPr>
        <p:blipFill rotWithShape="1">
          <a:blip r:embed="rId4"/>
          <a:srcRect l="28713" t="15404" r="31190" b="46279"/>
          <a:stretch/>
        </p:blipFill>
        <p:spPr>
          <a:xfrm>
            <a:off x="333207" y="291830"/>
            <a:ext cx="7019294" cy="6274340"/>
          </a:xfrm>
          <a:prstGeom prst="rect">
            <a:avLst/>
          </a:prstGeom>
        </p:spPr>
      </p:pic>
    </p:spTree>
    <p:extLst>
      <p:ext uri="{BB962C8B-B14F-4D97-AF65-F5344CB8AC3E}">
        <p14:creationId xmlns:p14="http://schemas.microsoft.com/office/powerpoint/2010/main" val="61582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333"/>
        <p:cNvGrpSpPr/>
        <p:nvPr/>
      </p:nvGrpSpPr>
      <p:grpSpPr>
        <a:xfrm>
          <a:off x="0" y="0"/>
          <a:ext cx="0" cy="0"/>
          <a:chOff x="0" y="0"/>
          <a:chExt cx="0" cy="0"/>
        </a:xfrm>
      </p:grpSpPr>
      <p:sp>
        <p:nvSpPr>
          <p:cNvPr id="334" name="Google Shape;334;p8"/>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5" name="Google Shape;335;p8"/>
          <p:cNvSpPr/>
          <p:nvPr/>
        </p:nvSpPr>
        <p:spPr>
          <a:xfrm>
            <a:off x="7560733" y="0"/>
            <a:ext cx="3215640" cy="6858000"/>
          </a:xfrm>
          <a:prstGeom prst="rect">
            <a:avLst/>
          </a:prstGeom>
          <a:solidFill>
            <a:srgbClr val="163C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6" name="Google Shape;336;p8"/>
          <p:cNvSpPr txBox="1">
            <a:spLocks noGrp="1"/>
          </p:cNvSpPr>
          <p:nvPr>
            <p:ph type="title"/>
          </p:nvPr>
        </p:nvSpPr>
        <p:spPr>
          <a:xfrm>
            <a:off x="7825169" y="1447799"/>
            <a:ext cx="2731458" cy="476673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4000"/>
              <a:buFont typeface="Times New Roman"/>
              <a:buNone/>
            </a:pPr>
            <a:r>
              <a:rPr lang="en-US" sz="4000">
                <a:solidFill>
                  <a:schemeClr val="lt1"/>
                </a:solidFill>
                <a:latin typeface="Times New Roman"/>
                <a:ea typeface="Times New Roman"/>
                <a:cs typeface="Times New Roman"/>
                <a:sym typeface="Times New Roman"/>
              </a:rPr>
              <a:t>DATA PLAN</a:t>
            </a:r>
            <a:endParaRPr/>
          </a:p>
        </p:txBody>
      </p:sp>
      <p:sp>
        <p:nvSpPr>
          <p:cNvPr id="338" name="Google Shape;338;p8"/>
          <p:cNvSpPr txBox="1">
            <a:spLocks noGrp="1"/>
          </p:cNvSpPr>
          <p:nvPr>
            <p:ph type="body" idx="1"/>
          </p:nvPr>
        </p:nvSpPr>
        <p:spPr>
          <a:xfrm>
            <a:off x="395926" y="424206"/>
            <a:ext cx="6872140" cy="6141964"/>
          </a:xfrm>
          <a:prstGeom prst="rect">
            <a:avLst/>
          </a:prstGeom>
          <a:noFill/>
          <a:ln>
            <a:noFill/>
          </a:ln>
        </p:spPr>
        <p:txBody>
          <a:bodyPr spcFirstLastPara="1" wrap="square" lIns="91425" tIns="45700" rIns="91425" bIns="45700" anchor="t" anchorCtr="0">
            <a:normAutofit/>
          </a:bodyPr>
          <a:lstStyle/>
          <a:p>
            <a:pPr marL="342900" lvl="0" indent="-266700" algn="l" rtl="0">
              <a:lnSpc>
                <a:spcPct val="90000"/>
              </a:lnSpc>
              <a:spcBef>
                <a:spcPts val="1000"/>
              </a:spcBef>
              <a:spcAft>
                <a:spcPts val="0"/>
              </a:spcAft>
              <a:buSzPts val="1200"/>
              <a:buNone/>
            </a:pPr>
            <a:endParaRPr sz="1500" dirty="0">
              <a:latin typeface="Times New Roman"/>
              <a:ea typeface="Times New Roman"/>
              <a:cs typeface="Times New Roman"/>
              <a:sym typeface="Times New Roman"/>
            </a:endParaRPr>
          </a:p>
        </p:txBody>
      </p:sp>
      <p:sp>
        <p:nvSpPr>
          <p:cNvPr id="337" name="Google Shape;337;p8"/>
          <p:cNvSpPr/>
          <p:nvPr/>
        </p:nvSpPr>
        <p:spPr>
          <a:xfrm>
            <a:off x="10764859" y="0"/>
            <a:ext cx="1438656" cy="6858000"/>
          </a:xfrm>
          <a:prstGeom prst="rect">
            <a:avLst/>
          </a:prstGeom>
          <a:solidFill>
            <a:srgbClr val="0E28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pic>
        <p:nvPicPr>
          <p:cNvPr id="5" name="Picture 4" descr="A screenshot of a cell phone&#10;&#10;Description automatically generated">
            <a:extLst>
              <a:ext uri="{FF2B5EF4-FFF2-40B4-BE49-F238E27FC236}">
                <a16:creationId xmlns:a16="http://schemas.microsoft.com/office/drawing/2014/main" id="{F5C023C9-1220-4871-B9A3-A5BC54FF1A40}"/>
              </a:ext>
            </a:extLst>
          </p:cNvPr>
          <p:cNvPicPr>
            <a:picLocks noChangeAspect="1"/>
          </p:cNvPicPr>
          <p:nvPr/>
        </p:nvPicPr>
        <p:blipFill rotWithShape="1">
          <a:blip r:embed="rId5"/>
          <a:srcRect r="48678"/>
          <a:stretch/>
        </p:blipFill>
        <p:spPr>
          <a:xfrm>
            <a:off x="326501" y="291830"/>
            <a:ext cx="6941565" cy="6357545"/>
          </a:xfrm>
          <a:prstGeom prst="rect">
            <a:avLst/>
          </a:prstGeom>
        </p:spPr>
      </p:pic>
    </p:spTree>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rushVTI">
  <a:themeElements>
    <a:clrScheme name="AnalogousFromDarkSeedLeftStep">
      <a:dk1>
        <a:srgbClr val="000000"/>
      </a:dk1>
      <a:lt1>
        <a:srgbClr val="FFFFFF"/>
      </a:lt1>
      <a:dk2>
        <a:srgbClr val="412B24"/>
      </a:dk2>
      <a:lt2>
        <a:srgbClr val="E8E2E8"/>
      </a:lt2>
      <a:accent1>
        <a:srgbClr val="47B549"/>
      </a:accent1>
      <a:accent2>
        <a:srgbClr val="6BB13B"/>
      </a:accent2>
      <a:accent3>
        <a:srgbClr val="97A942"/>
      </a:accent3>
      <a:accent4>
        <a:srgbClr val="B1953B"/>
      </a:accent4>
      <a:accent5>
        <a:srgbClr val="C3764D"/>
      </a:accent5>
      <a:accent6>
        <a:srgbClr val="B13B43"/>
      </a:accent6>
      <a:hlink>
        <a:srgbClr val="AD753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themeOverride>
</file>

<file path=docProps/app.xml><?xml version="1.0" encoding="utf-8"?>
<Properties xmlns="http://schemas.openxmlformats.org/officeDocument/2006/extended-properties" xmlns:vt="http://schemas.openxmlformats.org/officeDocument/2006/docPropsVTypes">
  <TotalTime>168</TotalTime>
  <Words>1251</Words>
  <Application>Microsoft Office PowerPoint</Application>
  <PresentationFormat>Widescreen</PresentationFormat>
  <Paragraphs>115</Paragraphs>
  <Slides>17</Slides>
  <Notes>14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Abril Fatface</vt:lpstr>
      <vt:lpstr>Arial</vt:lpstr>
      <vt:lpstr>Calibri</vt:lpstr>
      <vt:lpstr>Century Gothic</vt:lpstr>
      <vt:lpstr>Gill Sans</vt:lpstr>
      <vt:lpstr>Times New Roman</vt:lpstr>
      <vt:lpstr>Noto Sans Symbols</vt:lpstr>
      <vt:lpstr>Ion</vt:lpstr>
      <vt:lpstr>Ion</vt:lpstr>
      <vt:lpstr>BrushVTI</vt:lpstr>
      <vt:lpstr>COMP47250: Team Software Project</vt:lpstr>
      <vt:lpstr>Team Rocket  </vt:lpstr>
      <vt:lpstr>PowerPoint Presentation</vt:lpstr>
      <vt:lpstr>AIM  Creation of a Web-based Chatbot Application and Map Visualizer which would enable us to solve user queries regarding the COVID-19 pandemic across the world. We aim to create more awareness among people regarding the effects of the pandemic specifically in the health sector, i.e Infected rates, Death rates, Recovery rates, etc, by letting users directly interact with the chatbot. The web page will use trusted sources to gather relevant information in the aforementioned categories which will be used to drive the responses of the bot and power the map based visualizations of the world which will be also deployed on the same application.</vt:lpstr>
      <vt:lpstr>Project Plan</vt:lpstr>
      <vt:lpstr>Roles</vt:lpstr>
      <vt:lpstr>Architecture</vt:lpstr>
      <vt:lpstr>DATA PLAN</vt:lpstr>
      <vt:lpstr>DATA PLAN</vt:lpstr>
      <vt:lpstr>GitHub</vt:lpstr>
      <vt:lpstr>Team Management </vt:lpstr>
      <vt:lpstr>Progress So Far..</vt:lpstr>
      <vt:lpstr>PowerPoint Presentation</vt:lpstr>
      <vt:lpstr>Django framework</vt:lpstr>
      <vt:lpstr>Evaluation of the Application.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COMP47250: Team Software Project</dc:title>
  <dc:creator>Apurva Deore</dc:creator>
  <cp:lastModifiedBy>Minaz Iltaph Shaikh</cp:lastModifiedBy>
  <cp:revision>14</cp:revision>
  <dcterms:created xsi:type="dcterms:W3CDTF">2020-06-21T16:48:01Z</dcterms:created>
  <dcterms:modified xsi:type="dcterms:W3CDTF">2020-08-03T15:06:50Z</dcterms:modified>
</cp:coreProperties>
</file>